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5"/>
  </p:notesMasterIdLst>
  <p:sldIdLst>
    <p:sldId id="256" r:id="rId2"/>
    <p:sldId id="406" r:id="rId3"/>
    <p:sldId id="409" r:id="rId4"/>
    <p:sldId id="365" r:id="rId5"/>
    <p:sldId id="265" r:id="rId6"/>
    <p:sldId id="257" r:id="rId7"/>
    <p:sldId id="266" r:id="rId8"/>
    <p:sldId id="267" r:id="rId9"/>
    <p:sldId id="268" r:id="rId10"/>
    <p:sldId id="270" r:id="rId11"/>
    <p:sldId id="274" r:id="rId12"/>
    <p:sldId id="450" r:id="rId13"/>
    <p:sldId id="259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5" r:id="rId26"/>
    <p:sldId id="466" r:id="rId27"/>
    <p:sldId id="462" r:id="rId28"/>
    <p:sldId id="445" r:id="rId29"/>
    <p:sldId id="449" r:id="rId30"/>
    <p:sldId id="448" r:id="rId31"/>
    <p:sldId id="447" r:id="rId32"/>
    <p:sldId id="463" r:id="rId33"/>
    <p:sldId id="446" r:id="rId3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67"/>
            <p14:sldId id="268"/>
            <p14:sldId id="270"/>
            <p14:sldId id="274"/>
          </p14:sldIdLst>
        </p14:section>
        <p14:section name="UI 설명" id="{59004B11-1E85-4B8A-9F39-FB7E309C18A7}">
          <p14:sldIdLst>
            <p14:sldId id="450"/>
            <p14:sldId id="259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5"/>
            <p14:sldId id="466"/>
            <p14:sldId id="462"/>
            <p14:sldId id="445"/>
            <p14:sldId id="449"/>
            <p14:sldId id="448"/>
            <p14:sldId id="447"/>
            <p14:sldId id="463"/>
            <p14:sldId id="446"/>
          </p14:sldIdLst>
        </p14:section>
      </p14:sectionLst>
    </p:ext>
    <p:ext uri="{EFAFB233-063F-42B5-8137-9DF3F51BA10A}">
      <p15:sldGuideLst xmlns:p15="http://schemas.microsoft.com/office/powerpoint/2012/main">
        <p15:guide id="2" pos="3364" userDrawn="1">
          <p15:clr>
            <a:srgbClr val="A4A3A4"/>
          </p15:clr>
        </p15:guide>
        <p15:guide id="3" orient="horz" pos="11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6DD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7" autoAdjust="0"/>
    <p:restoredTop sz="95349" autoAdjust="0"/>
  </p:normalViewPr>
  <p:slideViewPr>
    <p:cSldViewPr snapToGrid="0" showGuides="1">
      <p:cViewPr>
        <p:scale>
          <a:sx n="70" d="100"/>
          <a:sy n="70" d="100"/>
        </p:scale>
        <p:origin x="48" y="1212"/>
      </p:cViewPr>
      <p:guideLst>
        <p:guide pos="3364"/>
        <p:guide orient="horz" pos="11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1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강화 기능과 합성이 기능이 충돌함</a:t>
            </a:r>
            <a:endParaRPr lang="en-US" altLang="ko-KR" dirty="0"/>
          </a:p>
          <a:p>
            <a:r>
              <a:rPr lang="ko-KR" altLang="en-US" dirty="0"/>
              <a:t>보완이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6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5" y="-17686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30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UI_</a:t>
            </a:r>
            <a:r>
              <a:rPr lang="ko-KR" altLang="en-US" dirty="0"/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 재 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3740" y="-2585323"/>
            <a:ext cx="1165896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내 방법대로 </a:t>
            </a:r>
            <a:r>
              <a:rPr lang="ko-KR" altLang="en-US" dirty="0" smtClean="0">
                <a:solidFill>
                  <a:srgbClr val="FF0000"/>
                </a:solidFill>
              </a:rPr>
              <a:t>해석하기 </a:t>
            </a:r>
            <a:r>
              <a:rPr lang="ko-KR" altLang="en-US" dirty="0" smtClean="0">
                <a:solidFill>
                  <a:srgbClr val="FF0000"/>
                </a:solidFill>
              </a:rPr>
              <a:t>이전에 먼저 있는 그대로 받아들여야 한다</a:t>
            </a:r>
            <a:r>
              <a:rPr lang="en-US" altLang="ko-KR" dirty="0" smtClean="0">
                <a:solidFill>
                  <a:srgbClr val="FF0000"/>
                </a:solidFill>
              </a:rPr>
              <a:t>! </a:t>
            </a:r>
            <a:r>
              <a:rPr lang="ko-KR" altLang="en-US" dirty="0" smtClean="0">
                <a:solidFill>
                  <a:srgbClr val="FF0000"/>
                </a:solidFill>
              </a:rPr>
              <a:t>그게 된 다음 내 식대로 해석 해야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이전에 있는 내용을 우선으로 문서를 진행하는 것이 효과적이다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지금 현재 이전에 작성 했던 내용들이 분석부터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바로 전시간 </a:t>
            </a:r>
            <a:r>
              <a:rPr lang="en-US" altLang="ko-KR" dirty="0" err="1" smtClean="0">
                <a:solidFill>
                  <a:srgbClr val="FF0000"/>
                </a:solidFill>
              </a:rPr>
              <a:t>ui</a:t>
            </a:r>
            <a:r>
              <a:rPr lang="ko-KR" altLang="en-US" dirty="0" smtClean="0">
                <a:solidFill>
                  <a:srgbClr val="FF0000"/>
                </a:solidFill>
              </a:rPr>
              <a:t>문서까지 얼마나 활용되었는지 파악 필요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아래쪽에는 이 화면을 통해서 무엇을 설명하려고 하는 것인지 설명해 줄 것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기획의도가 필요한 부분이 분명이 있지만 설명이 없다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문서를 작성 할 때는 중요한 내용을 우선적으로 작성하고 그것들이 완성도가 높아진 상태에서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그 이후에 다른 내용들을 보강하여 작성해야 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전체적으로 페이지는 많지만 내용은 없다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합쳐도 되는 내용들을 합쳐서 표기하는 것이 효율 적이다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 분석 </a:t>
            </a:r>
            <a:r>
              <a:rPr lang="en-US" altLang="ko-KR" dirty="0"/>
              <a:t>- </a:t>
            </a:r>
            <a:r>
              <a:rPr lang="ko-KR" altLang="en-US" dirty="0"/>
              <a:t>일시 정지 </a:t>
            </a:r>
            <a:r>
              <a:rPr lang="en-US" altLang="ko-KR" dirty="0"/>
              <a:t>&amp; </a:t>
            </a:r>
            <a:r>
              <a:rPr lang="ko-KR" altLang="en-US" dirty="0"/>
              <a:t>설정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1391853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5022497"/>
              </p:ext>
            </p:extLst>
          </p:nvPr>
        </p:nvGraphicFramePr>
        <p:xfrm>
          <a:off x="4740444" y="1391853"/>
          <a:ext cx="6994359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830056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85155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42180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배경을 흐리게 함으로 게임이 잠시 중지 되었음을 알리려고 하는 것을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획득한 특성 또는 획득가능한 특성의 개수를 확인하는 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게임에 중요하지만 유저가 직접 사용하지는 않는 특성을 일시 정지에 넣어 놓아 전투시 필요한 것만 남겨 놓을 </a:t>
                      </a:r>
                      <a:r>
                        <a:rPr lang="ko-KR" altLang="en-US" sz="1000" dirty="0" err="1"/>
                        <a:t>려고</a:t>
                      </a:r>
                      <a:r>
                        <a:rPr lang="ko-KR" altLang="en-US" sz="1000" dirty="0"/>
                        <a:t>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계속하기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계속 진행 할지 말지를 선택할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버튼은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방식으로 한번 누르면 아래에 가로로 긴 창이 하나 더 생김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 방식으로 설정의 </a:t>
                      </a:r>
                      <a:r>
                        <a:rPr lang="en-US" altLang="ko-KR" sz="1000" dirty="0"/>
                        <a:t>ON/OFF </a:t>
                      </a:r>
                      <a:r>
                        <a:rPr lang="ko-KR" altLang="en-US" sz="1000" dirty="0"/>
                        <a:t>유무를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색을 다르게 배치함으로 어떤 상태인지 유저가 한번에 확인 할 수 있도록 하려고 한 것으로 보임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다만 너무 이미지로 표시해 두어 직접 터치 하지 않으면 처음에는 이해하기 어려운 단점이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7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D55C9-B54C-42E6-AEEE-C4D8076FA926}"/>
              </a:ext>
            </a:extLst>
          </p:cNvPr>
          <p:cNvSpPr/>
          <p:nvPr/>
        </p:nvSpPr>
        <p:spPr>
          <a:xfrm>
            <a:off x="543464" y="1411851"/>
            <a:ext cx="3838755" cy="2090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C13FA-4113-463B-9254-8D6BBD9DC357}"/>
              </a:ext>
            </a:extLst>
          </p:cNvPr>
          <p:cNvSpPr/>
          <p:nvPr/>
        </p:nvSpPr>
        <p:spPr>
          <a:xfrm>
            <a:off x="1609232" y="2182474"/>
            <a:ext cx="1608422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9009D-9EFA-4F1E-A9D2-B7614F27E394}"/>
              </a:ext>
            </a:extLst>
          </p:cNvPr>
          <p:cNvSpPr/>
          <p:nvPr/>
        </p:nvSpPr>
        <p:spPr>
          <a:xfrm>
            <a:off x="1587101" y="2553409"/>
            <a:ext cx="1619488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69ECB9-CC8B-4A19-B9E7-2A7E10746A30}"/>
              </a:ext>
            </a:extLst>
          </p:cNvPr>
          <p:cNvSpPr/>
          <p:nvPr/>
        </p:nvSpPr>
        <p:spPr>
          <a:xfrm>
            <a:off x="1495732" y="3029034"/>
            <a:ext cx="1877196" cy="4732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203196-86D3-407C-8DF3-11F9D02B1290}"/>
              </a:ext>
            </a:extLst>
          </p:cNvPr>
          <p:cNvSpPr/>
          <p:nvPr/>
        </p:nvSpPr>
        <p:spPr>
          <a:xfrm>
            <a:off x="543464" y="14118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342987-55DB-473A-9AC7-C9215F40A303}"/>
              </a:ext>
            </a:extLst>
          </p:cNvPr>
          <p:cNvSpPr/>
          <p:nvPr/>
        </p:nvSpPr>
        <p:spPr>
          <a:xfrm>
            <a:off x="1609231" y="21692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E4547B-72D2-4B03-957D-1CF548439383}"/>
              </a:ext>
            </a:extLst>
          </p:cNvPr>
          <p:cNvSpPr/>
          <p:nvPr/>
        </p:nvSpPr>
        <p:spPr>
          <a:xfrm>
            <a:off x="1587100" y="254340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6326DB-D5AB-46CE-813B-AA4624A05BA1}"/>
              </a:ext>
            </a:extLst>
          </p:cNvPr>
          <p:cNvSpPr/>
          <p:nvPr/>
        </p:nvSpPr>
        <p:spPr>
          <a:xfrm>
            <a:off x="1495732" y="3029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8" name="그림 17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37C98CE1-9D00-4AB8-8790-842C312F5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767605" y="4679134"/>
            <a:ext cx="496818" cy="458815"/>
          </a:xfrm>
          <a:prstGeom prst="rect">
            <a:avLst/>
          </a:prstGeom>
        </p:spPr>
      </p:pic>
      <p:pic>
        <p:nvPicPr>
          <p:cNvPr id="19" name="그림 18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37616F-9339-4D99-BF8D-10C77E489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2256626" y="4675936"/>
            <a:ext cx="485777" cy="458815"/>
          </a:xfrm>
          <a:prstGeom prst="rect">
            <a:avLst/>
          </a:prstGeom>
        </p:spPr>
      </p:pic>
      <p:pic>
        <p:nvPicPr>
          <p:cNvPr id="20" name="그림 19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941686D-17BE-4D82-ABB4-2C11AE8967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443626" y="4680365"/>
            <a:ext cx="480256" cy="458815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AE60505-7E79-4195-9D70-57BF13071A5F}"/>
              </a:ext>
            </a:extLst>
          </p:cNvPr>
          <p:cNvCxnSpPr>
            <a:cxnSpLocks/>
            <a:stCxn id="37" idx="2"/>
            <a:endCxn id="20" idx="0"/>
          </p:cNvCxnSpPr>
          <p:nvPr/>
        </p:nvCxnSpPr>
        <p:spPr>
          <a:xfrm rot="16200000" flipH="1">
            <a:off x="2363941" y="3360552"/>
            <a:ext cx="1280396" cy="1359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FDE2B1A-0882-4E34-AF85-91CF4FABD8A7}"/>
              </a:ext>
            </a:extLst>
          </p:cNvPr>
          <p:cNvCxnSpPr>
            <a:cxnSpLocks/>
            <a:stCxn id="37" idx="2"/>
            <a:endCxn id="18" idx="0"/>
          </p:cNvCxnSpPr>
          <p:nvPr/>
        </p:nvCxnSpPr>
        <p:spPr>
          <a:xfrm rot="5400000">
            <a:off x="1030688" y="3385296"/>
            <a:ext cx="1279165" cy="13085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DCAE4A1-0C1C-41B0-9947-35E0980F6D70}"/>
              </a:ext>
            </a:extLst>
          </p:cNvPr>
          <p:cNvCxnSpPr>
            <a:cxnSpLocks/>
            <a:stCxn id="37" idx="2"/>
            <a:endCxn id="19" idx="0"/>
          </p:cNvCxnSpPr>
          <p:nvPr/>
        </p:nvCxnSpPr>
        <p:spPr>
          <a:xfrm rot="16200000" flipH="1">
            <a:off x="1774037" y="3950457"/>
            <a:ext cx="1275967" cy="1749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6EA9A7-5F75-43E7-947D-DE695231C476}"/>
              </a:ext>
            </a:extLst>
          </p:cNvPr>
          <p:cNvSpPr txBox="1"/>
          <p:nvPr/>
        </p:nvSpPr>
        <p:spPr>
          <a:xfrm>
            <a:off x="3291780" y="515417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FE176B-16B9-4584-A362-F77546ADBBFE}"/>
              </a:ext>
            </a:extLst>
          </p:cNvPr>
          <p:cNvSpPr txBox="1"/>
          <p:nvPr/>
        </p:nvSpPr>
        <p:spPr>
          <a:xfrm>
            <a:off x="2093828" y="517135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29C09B-98EA-4759-9185-21E841C0DCAA}"/>
              </a:ext>
            </a:extLst>
          </p:cNvPr>
          <p:cNvSpPr txBox="1"/>
          <p:nvPr/>
        </p:nvSpPr>
        <p:spPr>
          <a:xfrm>
            <a:off x="730724" y="5156358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579843-9502-4EBE-A1CD-E8FE1B47FF5E}"/>
              </a:ext>
            </a:extLst>
          </p:cNvPr>
          <p:cNvSpPr txBox="1"/>
          <p:nvPr/>
        </p:nvSpPr>
        <p:spPr>
          <a:xfrm>
            <a:off x="457198" y="5500584"/>
            <a:ext cx="8887487" cy="759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이동 조이스틱 설정으로 통해 원하는 이동 조작 방식을 설정할 수 도 있음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개발사에서 유저의 조작의 편의성을 위해 많은 고민을 했다고 생각함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단점 </a:t>
            </a:r>
            <a:r>
              <a:rPr lang="en-US" altLang="ko-KR" sz="1000" dirty="0"/>
              <a:t>: </a:t>
            </a:r>
            <a:r>
              <a:rPr lang="ko-KR" altLang="en-US" sz="1000" dirty="0"/>
              <a:t>유저가 직접 눌러 보기 전까지 해당 기능이 있는지도 모르고 지나간다는 점</a:t>
            </a:r>
            <a:r>
              <a:rPr lang="en-US" altLang="ko-KR" sz="1000" dirty="0"/>
              <a:t>, </a:t>
            </a:r>
            <a:r>
              <a:rPr lang="ko-KR" altLang="en-US" sz="1000" dirty="0"/>
              <a:t>튜토리얼을 통해 유저에게 해당 기능을 알려줄 필요가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502C5F-BA65-498B-8739-0913A5671FAB}"/>
              </a:ext>
            </a:extLst>
          </p:cNvPr>
          <p:cNvSpPr/>
          <p:nvPr/>
        </p:nvSpPr>
        <p:spPr>
          <a:xfrm>
            <a:off x="2209765" y="3212909"/>
            <a:ext cx="229519" cy="1870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FBAE-1A9B-44F8-8AD9-13D5BC2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FB86E-344D-4F3D-8DEE-E3724944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1761834"/>
            <a:ext cx="3938570" cy="1848716"/>
          </a:xfrm>
          <a:prstGeom prst="rect">
            <a:avLst/>
          </a:prstGeom>
        </p:spPr>
      </p:pic>
      <p:pic>
        <p:nvPicPr>
          <p:cNvPr id="5" name="그림 4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6722368D-8F94-4F4F-9792-12565F4F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570715" y="1274545"/>
            <a:ext cx="496818" cy="458815"/>
          </a:xfrm>
          <a:prstGeom prst="rect">
            <a:avLst/>
          </a:prstGeom>
        </p:spPr>
      </p:pic>
      <p:pic>
        <p:nvPicPr>
          <p:cNvPr id="6" name="그림 5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F268D88D-041A-4B97-A342-5CFCF225E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417734" y="1235761"/>
            <a:ext cx="485777" cy="458815"/>
          </a:xfrm>
          <a:prstGeom prst="rect">
            <a:avLst/>
          </a:prstGeom>
        </p:spPr>
      </p:pic>
      <p:pic>
        <p:nvPicPr>
          <p:cNvPr id="7" name="그림 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F207250-D840-4394-A18F-D29FD649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570715" y="3950137"/>
            <a:ext cx="480256" cy="45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9065-62BB-4086-BEB1-756F57FF331F}"/>
              </a:ext>
            </a:extLst>
          </p:cNvPr>
          <p:cNvSpPr txBox="1"/>
          <p:nvPr/>
        </p:nvSpPr>
        <p:spPr>
          <a:xfrm>
            <a:off x="1073881" y="404104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2E13-D628-4B75-80C8-FADEDE162F4A}"/>
              </a:ext>
            </a:extLst>
          </p:cNvPr>
          <p:cNvSpPr txBox="1"/>
          <p:nvPr/>
        </p:nvSpPr>
        <p:spPr>
          <a:xfrm>
            <a:off x="6920901" y="1307160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01CDC-2525-4393-81FE-E0B070FE7716}"/>
              </a:ext>
            </a:extLst>
          </p:cNvPr>
          <p:cNvSpPr txBox="1"/>
          <p:nvPr/>
        </p:nvSpPr>
        <p:spPr>
          <a:xfrm>
            <a:off x="1067533" y="1365454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1" name="그림 1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3FF1DC0E-5346-4DB2-A9E2-B8EC2AB18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4425766"/>
            <a:ext cx="4055192" cy="1903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3EFC2-7FD4-4247-8738-35C5BCC0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1711390"/>
            <a:ext cx="4236170" cy="19884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5DABB-53B1-4E24-910C-889F3F8369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3AB08-AEF4-4259-B3CB-AF46DC2678A7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F0E25-F1B8-4A94-AF6C-20D769A4189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893F3A-343E-4E73-9F6E-6349E45CA7E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C110C7-09B5-4CC5-A2CA-A790D7BED0B3}"/>
              </a:ext>
            </a:extLst>
          </p:cNvPr>
          <p:cNvSpPr txBox="1"/>
          <p:nvPr/>
        </p:nvSpPr>
        <p:spPr>
          <a:xfrm>
            <a:off x="570715" y="3627364"/>
            <a:ext cx="3760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유저의 이동 조작 방향에 따라 조이스틱 </a:t>
            </a:r>
            <a:r>
              <a:rPr lang="en-US" altLang="ko-KR" sz="1000" dirty="0"/>
              <a:t>Ui</a:t>
            </a:r>
            <a:r>
              <a:rPr lang="ko-KR" altLang="en-US" sz="1000" dirty="0"/>
              <a:t>가 따라 움직이는 형태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7987D-EABB-4144-BBA1-8A78C550C2B0}"/>
              </a:ext>
            </a:extLst>
          </p:cNvPr>
          <p:cNvSpPr txBox="1"/>
          <p:nvPr/>
        </p:nvSpPr>
        <p:spPr>
          <a:xfrm>
            <a:off x="6417734" y="3703916"/>
            <a:ext cx="40062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유저가 조작을 시작하는 지점을 기준으로 이동 조작을 인식하는 형태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44219-B026-4EEB-A813-959AD0411DE7}"/>
              </a:ext>
            </a:extLst>
          </p:cNvPr>
          <p:cNvSpPr txBox="1"/>
          <p:nvPr/>
        </p:nvSpPr>
        <p:spPr>
          <a:xfrm>
            <a:off x="570715" y="6329223"/>
            <a:ext cx="5030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고정된 </a:t>
            </a:r>
            <a:r>
              <a:rPr lang="en-US" altLang="ko-KR" sz="1000" dirty="0"/>
              <a:t>Ui</a:t>
            </a:r>
            <a:r>
              <a:rPr lang="ko-KR" altLang="en-US" sz="1000" dirty="0"/>
              <a:t>가 표시되고 그 지점을 유저가 직접 터치 조작을 활용해 이동 조작을 하는 방식</a:t>
            </a:r>
          </a:p>
        </p:txBody>
      </p:sp>
      <p:pic>
        <p:nvPicPr>
          <p:cNvPr id="19" name="그림 1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35B34AA-6EEC-4FB4-82FA-8F6B93CD8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096000" y="4408953"/>
            <a:ext cx="496818" cy="458815"/>
          </a:xfrm>
          <a:prstGeom prst="rect">
            <a:avLst/>
          </a:prstGeom>
        </p:spPr>
      </p:pic>
      <p:pic>
        <p:nvPicPr>
          <p:cNvPr id="20" name="그림 19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2CB8B166-0B02-49F7-89A6-C65248EAA4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848535" y="4408952"/>
            <a:ext cx="485777" cy="4588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FB44F4-BBBB-4EB4-85A4-9DAEB2BE3229}"/>
              </a:ext>
            </a:extLst>
          </p:cNvPr>
          <p:cNvSpPr txBox="1"/>
          <p:nvPr/>
        </p:nvSpPr>
        <p:spPr>
          <a:xfrm>
            <a:off x="6096000" y="4963208"/>
            <a:ext cx="5368506" cy="10266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동적</a:t>
            </a:r>
            <a:r>
              <a:rPr lang="en-US" altLang="ko-KR" sz="1400" dirty="0"/>
              <a:t>, </a:t>
            </a:r>
            <a:r>
              <a:rPr lang="ko-KR" altLang="en-US" sz="1400" dirty="0"/>
              <a:t>추적형 조이스틱의 경우 유저가 조작을 하지 않았을 때 화면에 </a:t>
            </a:r>
            <a:r>
              <a:rPr lang="en-US" altLang="ko-KR" sz="1400" dirty="0"/>
              <a:t>UI </a:t>
            </a:r>
            <a:r>
              <a:rPr lang="ko-KR" altLang="en-US" sz="1400" dirty="0"/>
              <a:t>표시가 되지 않음으로 화면 정보를 유저가 얻기 좀 더 쉬워지는 경향이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817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2195724"/>
              </p:ext>
            </p:extLst>
          </p:nvPr>
        </p:nvGraphicFramePr>
        <p:xfrm>
          <a:off x="6172202" y="1449705"/>
          <a:ext cx="5440680" cy="2203431"/>
        </p:xfrm>
        <a:graphic>
          <a:graphicData uri="http://schemas.openxmlformats.org/drawingml/2006/table">
            <a:tbl>
              <a:tblPr/>
              <a:tblGrid>
                <a:gridCol w="233250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940229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267201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6" y="3382973"/>
            <a:ext cx="7826184" cy="2990668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3722"/>
            <a:ext cx="5562600" cy="14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832666"/>
              </p:ext>
            </p:extLst>
          </p:nvPr>
        </p:nvGraphicFramePr>
        <p:xfrm>
          <a:off x="419100" y="1241631"/>
          <a:ext cx="11315700" cy="27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소울나이트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로딩화면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개발사 로고와 함께 고양이가 화면 좌측에서 우측으로 뛰어가는 모션연출로 로딩 진행정도를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07154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1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어플을 실행시켜 초기 유저 데이터를 불러오는 로딩을 끝내고 보여지는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172397-96D9-4F4A-8FFD-237602B9460D}"/>
              </a:ext>
            </a:extLst>
          </p:cNvPr>
          <p:cNvSpPr/>
          <p:nvPr/>
        </p:nvSpPr>
        <p:spPr>
          <a:xfrm>
            <a:off x="8453037" y="136857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332924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11499"/>
              </p:ext>
            </p:extLst>
          </p:nvPr>
        </p:nvGraphicFramePr>
        <p:xfrm>
          <a:off x="6531860" y="1875542"/>
          <a:ext cx="5212609" cy="2893399"/>
        </p:xfrm>
        <a:graphic>
          <a:graphicData uri="http://schemas.openxmlformats.org/drawingml/2006/table">
            <a:tbl>
              <a:tblPr/>
              <a:tblGrid>
                <a:gridCol w="472789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739820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종료 버튼이 함께 있는 팝업 창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제스처에 속도에 따라 팝업창이 등장하도록 구현 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빠른 속도로 등장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슬라이드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유저의 손가락 이동 속도에 맞춰 함께 등장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게임의 업데이트 버전과 로그인한 계정의 아이디 정보를 보여주는 텍스트 자리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이전에 유저의 플레이 기록이 있는 경우 진행 정보와 획득한 아이템 정보를 출력해주는 자리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데이터를 백업하지 않고 삭제 시 진행정보를 불러올 수 없음을 주의사항으로 한번 더 알려주는 텍스트 자리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화면을 터치하면 게임이 시작됨을 유저에게 알려줌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83B921-F033-46AE-BED4-B1EEB5EECA3C}"/>
              </a:ext>
            </a:extLst>
          </p:cNvPr>
          <p:cNvSpPr/>
          <p:nvPr/>
        </p:nvSpPr>
        <p:spPr>
          <a:xfrm>
            <a:off x="601801" y="1881188"/>
            <a:ext cx="5718703" cy="32129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B9C494-64C8-482F-91C7-13D81D07653E}"/>
              </a:ext>
            </a:extLst>
          </p:cNvPr>
          <p:cNvSpPr/>
          <p:nvPr/>
        </p:nvSpPr>
        <p:spPr>
          <a:xfrm>
            <a:off x="5307683" y="1925092"/>
            <a:ext cx="949438" cy="2492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갈매기형 수장 73">
            <a:extLst>
              <a:ext uri="{FF2B5EF4-FFF2-40B4-BE49-F238E27FC236}">
                <a16:creationId xmlns:a16="http://schemas.microsoft.com/office/drawing/2014/main" id="{45495AF1-B531-40FA-8541-00473F9A9117}"/>
              </a:ext>
            </a:extLst>
          </p:cNvPr>
          <p:cNvSpPr/>
          <p:nvPr/>
        </p:nvSpPr>
        <p:spPr>
          <a:xfrm rot="10800000" flipH="1">
            <a:off x="664413" y="3277998"/>
            <a:ext cx="198829" cy="41927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EF8482-D3DF-4A34-9798-8D48575707AA}"/>
              </a:ext>
            </a:extLst>
          </p:cNvPr>
          <p:cNvSpPr/>
          <p:nvPr/>
        </p:nvSpPr>
        <p:spPr>
          <a:xfrm>
            <a:off x="1115822" y="2452134"/>
            <a:ext cx="3042525" cy="7988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24A8DE-1523-4ED3-BAB1-7F124391247E}"/>
              </a:ext>
            </a:extLst>
          </p:cNvPr>
          <p:cNvSpPr/>
          <p:nvPr/>
        </p:nvSpPr>
        <p:spPr>
          <a:xfrm>
            <a:off x="4180981" y="2807737"/>
            <a:ext cx="1534334" cy="443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22ED4-E597-48E0-94F3-B02583963DA0}"/>
              </a:ext>
            </a:extLst>
          </p:cNvPr>
          <p:cNvSpPr/>
          <p:nvPr/>
        </p:nvSpPr>
        <p:spPr>
          <a:xfrm>
            <a:off x="4240730" y="1925092"/>
            <a:ext cx="949438" cy="2492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965361-BF35-4E8E-B28F-3CC61790E042}"/>
              </a:ext>
            </a:extLst>
          </p:cNvPr>
          <p:cNvSpPr/>
          <p:nvPr/>
        </p:nvSpPr>
        <p:spPr>
          <a:xfrm>
            <a:off x="2647950" y="4691664"/>
            <a:ext cx="1623205" cy="2492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터치 시 게임시작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E292CB-9883-40F6-94D2-6B6946197F77}"/>
              </a:ext>
            </a:extLst>
          </p:cNvPr>
          <p:cNvSpPr/>
          <p:nvPr/>
        </p:nvSpPr>
        <p:spPr>
          <a:xfrm>
            <a:off x="2199804" y="3412561"/>
            <a:ext cx="2519496" cy="7279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 중인 게임 정보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B38150-1330-41F6-BF44-92124CDFB6C2}"/>
              </a:ext>
            </a:extLst>
          </p:cNvPr>
          <p:cNvSpPr/>
          <p:nvPr/>
        </p:nvSpPr>
        <p:spPr>
          <a:xfrm>
            <a:off x="647651" y="3021668"/>
            <a:ext cx="198829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5AFEB9-327E-4824-AC2D-D408376B8D1A}"/>
              </a:ext>
            </a:extLst>
          </p:cNvPr>
          <p:cNvSpPr/>
          <p:nvPr/>
        </p:nvSpPr>
        <p:spPr>
          <a:xfrm>
            <a:off x="3919911" y="1918823"/>
            <a:ext cx="257436" cy="249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FA1337-E847-4AEC-BF34-E527C32711F7}"/>
              </a:ext>
            </a:extLst>
          </p:cNvPr>
          <p:cNvSpPr/>
          <p:nvPr/>
        </p:nvSpPr>
        <p:spPr>
          <a:xfrm>
            <a:off x="1907976" y="3349293"/>
            <a:ext cx="291832" cy="237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4B5F870-56AB-4FB4-A0AE-E76D1B3DF958}"/>
              </a:ext>
            </a:extLst>
          </p:cNvPr>
          <p:cNvSpPr/>
          <p:nvPr/>
        </p:nvSpPr>
        <p:spPr>
          <a:xfrm>
            <a:off x="4183241" y="2756575"/>
            <a:ext cx="183152" cy="141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0C4D56-8C72-4E05-A214-BFE4B9C7DC74}"/>
              </a:ext>
            </a:extLst>
          </p:cNvPr>
          <p:cNvSpPr/>
          <p:nvPr/>
        </p:nvSpPr>
        <p:spPr>
          <a:xfrm>
            <a:off x="2609584" y="4505088"/>
            <a:ext cx="184487" cy="186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322F29A-4DC7-45BA-9BB2-C120CB04BB5C}"/>
              </a:ext>
            </a:extLst>
          </p:cNvPr>
          <p:cNvSpPr/>
          <p:nvPr/>
        </p:nvSpPr>
        <p:spPr>
          <a:xfrm>
            <a:off x="10200607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</p:spTree>
    <p:extLst>
      <p:ext uri="{BB962C8B-B14F-4D97-AF65-F5344CB8AC3E}">
        <p14:creationId xmlns:p14="http://schemas.microsoft.com/office/powerpoint/2010/main" val="23088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915718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1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화면을 좌측에서 우측으로 </a:t>
                      </a: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스와이프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슬라이드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했을 때 등장하는 </a:t>
                      </a: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팝업창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750793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29256"/>
              </p:ext>
            </p:extLst>
          </p:nvPr>
        </p:nvGraphicFramePr>
        <p:xfrm>
          <a:off x="6531860" y="1875542"/>
          <a:ext cx="5212609" cy="2408463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시작화면에서 화면을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하는 것으로 출력된 팝업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등장한 팝업을 제외한 뒤 배경을 흐리게 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흐리게 출력된 화면을 터치하면 창을 닫을 수 있음을 유저에게 알려주는 텍스트 자리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팝업으로 이동하는 버튼 </a:t>
                      </a:r>
                      <a:r>
                        <a:rPr lang="en-US" altLang="ko-KR" sz="1000" dirty="0"/>
                        <a:t>UI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종료를 의미하는 </a:t>
                      </a:r>
                      <a:r>
                        <a:rPr lang="en-US" altLang="ko-KR" sz="1000" dirty="0"/>
                        <a:t>POWER OFF </a:t>
                      </a:r>
                      <a:r>
                        <a:rPr lang="ko-KR" altLang="en-US" sz="1000" dirty="0"/>
                        <a:t>이미지를 사용해 종료 기능을 수행하는 버튼임을 유저에게 알림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게임의 종료 여부를 한번 더 물어보는 팝업 창 등장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072FBBE-04E5-4D3A-9401-B4D9277F9AD1}"/>
              </a:ext>
            </a:extLst>
          </p:cNvPr>
          <p:cNvSpPr/>
          <p:nvPr/>
        </p:nvSpPr>
        <p:spPr>
          <a:xfrm>
            <a:off x="2284669" y="4544581"/>
            <a:ext cx="3061129" cy="17198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7C1F01-998C-4F47-9488-BA01BC2521BD}"/>
              </a:ext>
            </a:extLst>
          </p:cNvPr>
          <p:cNvSpPr/>
          <p:nvPr/>
        </p:nvSpPr>
        <p:spPr>
          <a:xfrm>
            <a:off x="4828608" y="4566698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갈매기형 수장 73">
            <a:extLst>
              <a:ext uri="{FF2B5EF4-FFF2-40B4-BE49-F238E27FC236}">
                <a16:creationId xmlns:a16="http://schemas.microsoft.com/office/drawing/2014/main" id="{28393615-6D4A-43CE-A2C2-C2778207D07D}"/>
              </a:ext>
            </a:extLst>
          </p:cNvPr>
          <p:cNvSpPr/>
          <p:nvPr/>
        </p:nvSpPr>
        <p:spPr>
          <a:xfrm rot="10800000">
            <a:off x="5112394" y="5292271"/>
            <a:ext cx="224433" cy="2244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2E90F9-5F28-4655-8477-800166D779EF}"/>
              </a:ext>
            </a:extLst>
          </p:cNvPr>
          <p:cNvSpPr/>
          <p:nvPr/>
        </p:nvSpPr>
        <p:spPr>
          <a:xfrm>
            <a:off x="2559816" y="4850199"/>
            <a:ext cx="1628614" cy="4276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9CA819-68F6-4E4D-A8E7-EBBB86B7CC31}"/>
              </a:ext>
            </a:extLst>
          </p:cNvPr>
          <p:cNvSpPr/>
          <p:nvPr/>
        </p:nvSpPr>
        <p:spPr>
          <a:xfrm>
            <a:off x="4297518" y="5040549"/>
            <a:ext cx="821304" cy="2372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7018B0-846E-41F9-A8C2-0127C96E0E72}"/>
              </a:ext>
            </a:extLst>
          </p:cNvPr>
          <p:cNvSpPr/>
          <p:nvPr/>
        </p:nvSpPr>
        <p:spPr>
          <a:xfrm>
            <a:off x="4232529" y="4568081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852B3B-1C25-4B4C-A250-DE72BAA9D934}"/>
              </a:ext>
            </a:extLst>
          </p:cNvPr>
          <p:cNvSpPr/>
          <p:nvPr/>
        </p:nvSpPr>
        <p:spPr>
          <a:xfrm>
            <a:off x="3560268" y="6048983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221C87-9530-446B-A1B6-892503B5F3B0}"/>
              </a:ext>
            </a:extLst>
          </p:cNvPr>
          <p:cNvSpPr/>
          <p:nvPr/>
        </p:nvSpPr>
        <p:spPr>
          <a:xfrm>
            <a:off x="2289083" y="4548326"/>
            <a:ext cx="3061129" cy="1712638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CE88E4D-4D80-4804-AE3B-EDBF17FB57AC}"/>
              </a:ext>
            </a:extLst>
          </p:cNvPr>
          <p:cNvSpPr/>
          <p:nvPr/>
        </p:nvSpPr>
        <p:spPr>
          <a:xfrm>
            <a:off x="2781626" y="4944617"/>
            <a:ext cx="2104400" cy="91974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B83186-2F24-456E-8CE9-4F83FE08F692}"/>
              </a:ext>
            </a:extLst>
          </p:cNvPr>
          <p:cNvSpPr/>
          <p:nvPr/>
        </p:nvSpPr>
        <p:spPr>
          <a:xfrm>
            <a:off x="3553460" y="5389443"/>
            <a:ext cx="560962" cy="3049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60CDA0-0896-4720-A119-66D78A5F06B2}"/>
              </a:ext>
            </a:extLst>
          </p:cNvPr>
          <p:cNvSpPr/>
          <p:nvPr/>
        </p:nvSpPr>
        <p:spPr>
          <a:xfrm>
            <a:off x="3383027" y="5003401"/>
            <a:ext cx="901600" cy="2367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하시겠습니까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9" name="직선 화살표 연결선 45">
            <a:extLst>
              <a:ext uri="{FF2B5EF4-FFF2-40B4-BE49-F238E27FC236}">
                <a16:creationId xmlns:a16="http://schemas.microsoft.com/office/drawing/2014/main" id="{EABCB5E0-4186-480D-8E19-17FF0784DEC0}"/>
              </a:ext>
            </a:extLst>
          </p:cNvPr>
          <p:cNvCxnSpPr>
            <a:cxnSpLocks/>
            <a:stCxn id="32" idx="1"/>
            <a:endCxn id="16" idx="1"/>
          </p:cNvCxnSpPr>
          <p:nvPr/>
        </p:nvCxnSpPr>
        <p:spPr>
          <a:xfrm rot="10800000" flipH="1" flipV="1">
            <a:off x="2108969" y="3394543"/>
            <a:ext cx="180114" cy="2010101"/>
          </a:xfrm>
          <a:prstGeom prst="bentConnector3">
            <a:avLst>
              <a:gd name="adj1" fmla="val -12692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4732798-BEB6-46E9-9DD4-F14B743E7840}"/>
              </a:ext>
            </a:extLst>
          </p:cNvPr>
          <p:cNvGrpSpPr/>
          <p:nvPr/>
        </p:nvGrpSpPr>
        <p:grpSpPr>
          <a:xfrm>
            <a:off x="1392093" y="1870552"/>
            <a:ext cx="4995285" cy="2561034"/>
            <a:chOff x="1917419" y="1870552"/>
            <a:chExt cx="4469957" cy="229170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751A48-66DE-4D58-B5BB-366E5CD5EFDF}"/>
                </a:ext>
              </a:extLst>
            </p:cNvPr>
            <p:cNvSpPr/>
            <p:nvPr/>
          </p:nvSpPr>
          <p:spPr>
            <a:xfrm>
              <a:off x="2302457" y="1870552"/>
              <a:ext cx="4079037" cy="229170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3D63BB-34F6-478A-97DA-95FB583A70D7}"/>
                </a:ext>
              </a:extLst>
            </p:cNvPr>
            <p:cNvSpPr/>
            <p:nvPr/>
          </p:nvSpPr>
          <p:spPr>
            <a:xfrm>
              <a:off x="5692323" y="1901868"/>
              <a:ext cx="677215" cy="17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2" name="갈매기형 수장 73">
              <a:extLst>
                <a:ext uri="{FF2B5EF4-FFF2-40B4-BE49-F238E27FC236}">
                  <a16:creationId xmlns:a16="http://schemas.microsoft.com/office/drawing/2014/main" id="{42BC3B99-CF98-4FE7-A64C-5FDF1866296D}"/>
                </a:ext>
              </a:extLst>
            </p:cNvPr>
            <p:cNvSpPr/>
            <p:nvPr/>
          </p:nvSpPr>
          <p:spPr>
            <a:xfrm rot="10800000">
              <a:off x="6070477" y="2866870"/>
              <a:ext cx="299063" cy="29906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07F2B6-7A49-4A6D-9AFA-9B66C54A1B57}"/>
                </a:ext>
              </a:extLst>
            </p:cNvPr>
            <p:cNvSpPr/>
            <p:nvPr/>
          </p:nvSpPr>
          <p:spPr>
            <a:xfrm>
              <a:off x="2669098" y="2277797"/>
              <a:ext cx="2170173" cy="5698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E50677E-F279-4672-ADBC-B28F4396FCD0}"/>
                </a:ext>
              </a:extLst>
            </p:cNvPr>
            <p:cNvSpPr/>
            <p:nvPr/>
          </p:nvSpPr>
          <p:spPr>
            <a:xfrm>
              <a:off x="4984633" y="2531441"/>
              <a:ext cx="1094410" cy="3161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DF2B11-AAC7-4339-930E-B9E2AEECA6C5}"/>
                </a:ext>
              </a:extLst>
            </p:cNvPr>
            <p:cNvSpPr/>
            <p:nvPr/>
          </p:nvSpPr>
          <p:spPr>
            <a:xfrm>
              <a:off x="4898032" y="1901868"/>
              <a:ext cx="677215" cy="17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E99F3F-1CA3-42EE-A70E-E75D7E880B4D}"/>
                </a:ext>
              </a:extLst>
            </p:cNvPr>
            <p:cNvSpPr/>
            <p:nvPr/>
          </p:nvSpPr>
          <p:spPr>
            <a:xfrm>
              <a:off x="4002226" y="3875209"/>
              <a:ext cx="677215" cy="17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45ECE2D-6D9C-4F05-9983-569B50FE7338}"/>
                </a:ext>
              </a:extLst>
            </p:cNvPr>
            <p:cNvSpPr/>
            <p:nvPr/>
          </p:nvSpPr>
          <p:spPr>
            <a:xfrm>
              <a:off x="2308339" y="1875542"/>
              <a:ext cx="4079037" cy="228213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2512D7-F996-48DE-9ED3-C358E9DB39FA}"/>
                </a:ext>
              </a:extLst>
            </p:cNvPr>
            <p:cNvGrpSpPr/>
            <p:nvPr/>
          </p:nvGrpSpPr>
          <p:grpSpPr>
            <a:xfrm>
              <a:off x="2314053" y="1874714"/>
              <a:ext cx="1011610" cy="2281943"/>
              <a:chOff x="21665328" y="491867"/>
              <a:chExt cx="1620264" cy="2614410"/>
            </a:xfrm>
          </p:grpSpPr>
          <p:sp>
            <p:nvSpPr>
              <p:cNvPr id="29" name="모서리가 둥근 직사각형 20">
                <a:extLst>
                  <a:ext uri="{FF2B5EF4-FFF2-40B4-BE49-F238E27FC236}">
                    <a16:creationId xmlns:a16="http://schemas.microsoft.com/office/drawing/2014/main" id="{7E32FCB1-B9A8-4E58-9A07-6E27356EAA54}"/>
                  </a:ext>
                </a:extLst>
              </p:cNvPr>
              <p:cNvSpPr/>
              <p:nvPr/>
            </p:nvSpPr>
            <p:spPr>
              <a:xfrm>
                <a:off x="21665328" y="491867"/>
                <a:ext cx="1620264" cy="2614410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A90FEAE-F61C-4232-B572-DAEC25AE1D22}"/>
                  </a:ext>
                </a:extLst>
              </p:cNvPr>
              <p:cNvSpPr/>
              <p:nvPr/>
            </p:nvSpPr>
            <p:spPr>
              <a:xfrm>
                <a:off x="22057495" y="1321207"/>
                <a:ext cx="790673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8763D2-114A-4E6F-9FDD-E43297A0D109}"/>
                  </a:ext>
                </a:extLst>
              </p:cNvPr>
              <p:cNvSpPr/>
              <p:nvPr/>
            </p:nvSpPr>
            <p:spPr>
              <a:xfrm>
                <a:off x="22057495" y="1868381"/>
                <a:ext cx="790673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778FDF-161B-4329-9865-BDE21E19CD7E}"/>
                </a:ext>
              </a:extLst>
            </p:cNvPr>
            <p:cNvSpPr/>
            <p:nvPr/>
          </p:nvSpPr>
          <p:spPr>
            <a:xfrm>
              <a:off x="3760164" y="3852542"/>
              <a:ext cx="1201407" cy="2356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4790D40-A5FB-456A-B9C8-4D6553A4B1E2}"/>
                </a:ext>
              </a:extLst>
            </p:cNvPr>
            <p:cNvGrpSpPr/>
            <p:nvPr/>
          </p:nvGrpSpPr>
          <p:grpSpPr>
            <a:xfrm>
              <a:off x="2636381" y="2597476"/>
              <a:ext cx="338711" cy="800679"/>
              <a:chOff x="1007182" y="2987333"/>
              <a:chExt cx="338711" cy="80067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7082EF-D76D-4E70-9BB1-0FD3EE3E4A56}"/>
                  </a:ext>
                </a:extLst>
              </p:cNvPr>
              <p:cNvSpPr/>
              <p:nvPr/>
            </p:nvSpPr>
            <p:spPr>
              <a:xfrm>
                <a:off x="1010791" y="2990351"/>
                <a:ext cx="330467" cy="3142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FAA224B-1EBF-4211-8237-07E594B9CFA5}"/>
                  </a:ext>
                </a:extLst>
              </p:cNvPr>
              <p:cNvSpPr/>
              <p:nvPr/>
            </p:nvSpPr>
            <p:spPr>
              <a:xfrm>
                <a:off x="1010791" y="3454082"/>
                <a:ext cx="330467" cy="3142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04BB88B-24D5-404C-AEA1-C645A3576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182" y="2987333"/>
                <a:ext cx="338711" cy="338711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0E23A50-2315-456A-B548-B1871C6E1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182" y="3449301"/>
                <a:ext cx="338711" cy="338711"/>
              </a:xfrm>
              <a:prstGeom prst="rect">
                <a:avLst/>
              </a:prstGeom>
            </p:spPr>
          </p:pic>
        </p:grpSp>
        <p:cxnSp>
          <p:nvCxnSpPr>
            <p:cNvPr id="40" name="직선 화살표 연결선 45">
              <a:extLst>
                <a:ext uri="{FF2B5EF4-FFF2-40B4-BE49-F238E27FC236}">
                  <a16:creationId xmlns:a16="http://schemas.microsoft.com/office/drawing/2014/main" id="{2C734B9B-053B-4E9D-AF40-33A02FB59030}"/>
                </a:ext>
              </a:extLst>
            </p:cNvPr>
            <p:cNvCxnSpPr>
              <a:cxnSpLocks/>
              <a:stCxn id="31" idx="1"/>
              <a:endCxn id="58" idx="3"/>
            </p:cNvCxnSpPr>
            <p:nvPr/>
          </p:nvCxnSpPr>
          <p:spPr>
            <a:xfrm flipH="1">
              <a:off x="1917419" y="2756682"/>
              <a:ext cx="641490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2CD1B8B-5D82-4706-ACAC-13651B892F5A}"/>
                </a:ext>
              </a:extLst>
            </p:cNvPr>
            <p:cNvSpPr/>
            <p:nvPr/>
          </p:nvSpPr>
          <p:spPr>
            <a:xfrm>
              <a:off x="3723519" y="3784309"/>
              <a:ext cx="145254" cy="12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E5B6C30-653C-416D-981F-73094DF21739}"/>
                </a:ext>
              </a:extLst>
            </p:cNvPr>
            <p:cNvSpPr/>
            <p:nvPr/>
          </p:nvSpPr>
          <p:spPr>
            <a:xfrm>
              <a:off x="2391576" y="2573312"/>
              <a:ext cx="145254" cy="12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34B7DD-5953-402B-AC7C-1683B4F7675E}"/>
                </a:ext>
              </a:extLst>
            </p:cNvPr>
            <p:cNvSpPr/>
            <p:nvPr/>
          </p:nvSpPr>
          <p:spPr>
            <a:xfrm>
              <a:off x="2391576" y="3050391"/>
              <a:ext cx="145254" cy="12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4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3F5960-E15C-42D1-8B1B-76697490DDB7}"/>
                </a:ext>
              </a:extLst>
            </p:cNvPr>
            <p:cNvSpPr/>
            <p:nvPr/>
          </p:nvSpPr>
          <p:spPr>
            <a:xfrm>
              <a:off x="2353254" y="1917376"/>
              <a:ext cx="205649" cy="202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BADB8F-A9F7-4D1F-ADA2-3A07B3FFC2B1}"/>
              </a:ext>
            </a:extLst>
          </p:cNvPr>
          <p:cNvSpPr/>
          <p:nvPr/>
        </p:nvSpPr>
        <p:spPr>
          <a:xfrm>
            <a:off x="2709275" y="4813162"/>
            <a:ext cx="145254" cy="129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A41489-8BF6-4469-A1E4-14420788E41A}"/>
              </a:ext>
            </a:extLst>
          </p:cNvPr>
          <p:cNvSpPr/>
          <p:nvPr/>
        </p:nvSpPr>
        <p:spPr>
          <a:xfrm>
            <a:off x="3280983" y="5981751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58" name="모서리가 둥근 직사각형 20">
            <a:extLst>
              <a:ext uri="{FF2B5EF4-FFF2-40B4-BE49-F238E27FC236}">
                <a16:creationId xmlns:a16="http://schemas.microsoft.com/office/drawing/2014/main" id="{15DEE48B-F9EB-4AE8-8813-71FBBD624A73}"/>
              </a:ext>
            </a:extLst>
          </p:cNvPr>
          <p:cNvSpPr/>
          <p:nvPr/>
        </p:nvSpPr>
        <p:spPr>
          <a:xfrm>
            <a:off x="535219" y="2746612"/>
            <a:ext cx="8568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 창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DCE819E-D29E-491C-8DAD-F2327A3DCFE7}"/>
              </a:ext>
            </a:extLst>
          </p:cNvPr>
          <p:cNvGrpSpPr/>
          <p:nvPr/>
        </p:nvGrpSpPr>
        <p:grpSpPr>
          <a:xfrm>
            <a:off x="3585753" y="5270306"/>
            <a:ext cx="509545" cy="509545"/>
            <a:chOff x="1486802" y="5421054"/>
            <a:chExt cx="509545" cy="50954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B85BF54-C79C-48EB-8F7E-056D5BE45870}"/>
                </a:ext>
              </a:extLst>
            </p:cNvPr>
            <p:cNvSpPr/>
            <p:nvPr/>
          </p:nvSpPr>
          <p:spPr>
            <a:xfrm>
              <a:off x="1522497" y="5563505"/>
              <a:ext cx="388853" cy="259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1B2C5D9-7C9F-4DC4-9717-81BF0F7B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802" y="5421054"/>
              <a:ext cx="509545" cy="509545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C8077EC-FC3F-4A87-A0D1-5B11A35F9E0F}"/>
              </a:ext>
            </a:extLst>
          </p:cNvPr>
          <p:cNvSpPr/>
          <p:nvPr/>
        </p:nvSpPr>
        <p:spPr>
          <a:xfrm>
            <a:off x="10700939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78" name="모서리가 둥근 직사각형 20">
            <a:extLst>
              <a:ext uri="{FF2B5EF4-FFF2-40B4-BE49-F238E27FC236}">
                <a16:creationId xmlns:a16="http://schemas.microsoft.com/office/drawing/2014/main" id="{0DB3231D-5325-4409-8CA1-DE7912CE6540}"/>
              </a:ext>
            </a:extLst>
          </p:cNvPr>
          <p:cNvSpPr/>
          <p:nvPr/>
        </p:nvSpPr>
        <p:spPr>
          <a:xfrm>
            <a:off x="8891261" y="139383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B5855A0-7A98-4C2D-BD70-0455FEDB230F}"/>
              </a:ext>
            </a:extLst>
          </p:cNvPr>
          <p:cNvSpPr/>
          <p:nvPr/>
        </p:nvSpPr>
        <p:spPr>
          <a:xfrm>
            <a:off x="8050320" y="1398045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94250" y="-536096"/>
            <a:ext cx="374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설정 팝업의 위치가 일반적인가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426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380147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1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버튼을 선택한 경우 기존의 팝업창이 사라지고 등장하는 팝업 창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12078" y="1395092"/>
            <a:ext cx="530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56964"/>
              </p:ext>
            </p:extLst>
          </p:nvPr>
        </p:nvGraphicFramePr>
        <p:xfrm>
          <a:off x="6531860" y="1875542"/>
          <a:ext cx="5212609" cy="2552040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탭 기능을 활용해 게임에 기능을 분류해 따로 설정이 가능하도록 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435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다이얼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사용해 게임 볼륨을 사용자가 직접 원하는 데로 설정 가능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효과음 배경음을 동시에 효과를 적용하는 버튼을 우측에 배치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효과의 경우 비활성 버튼으로 </a:t>
                      </a:r>
                      <a:r>
                        <a:rPr lang="ko-KR" altLang="en-US" sz="1000" dirty="0" err="1"/>
                        <a:t>만듬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좌측에 클라우드 백업 데이터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우측에 클라이언트 데이터를 동시에 비교할 수 있도록 동시에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가운데 화살 버튼을 출력해 클라우드 백업할지 데이터를 불러올지 선택할 수 있음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61ECAE8-A81C-4727-BCE1-D192C4D5B695}"/>
              </a:ext>
            </a:extLst>
          </p:cNvPr>
          <p:cNvSpPr/>
          <p:nvPr/>
        </p:nvSpPr>
        <p:spPr>
          <a:xfrm>
            <a:off x="1484024" y="1780292"/>
            <a:ext cx="4101240" cy="2304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A0781-EE5E-4A1F-B352-7F6533345B39}"/>
              </a:ext>
            </a:extLst>
          </p:cNvPr>
          <p:cNvSpPr/>
          <p:nvPr/>
        </p:nvSpPr>
        <p:spPr>
          <a:xfrm>
            <a:off x="4892342" y="1811778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갈매기형 수장 73">
            <a:extLst>
              <a:ext uri="{FF2B5EF4-FFF2-40B4-BE49-F238E27FC236}">
                <a16:creationId xmlns:a16="http://schemas.microsoft.com/office/drawing/2014/main" id="{2610FEE6-207B-4ACF-8F1C-925B3A3BFB38}"/>
              </a:ext>
            </a:extLst>
          </p:cNvPr>
          <p:cNvSpPr/>
          <p:nvPr/>
        </p:nvSpPr>
        <p:spPr>
          <a:xfrm rot="10800000">
            <a:off x="5272553" y="2782032"/>
            <a:ext cx="300690" cy="30069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884E23-0CA4-472F-8DBC-3803FF4707B2}"/>
              </a:ext>
            </a:extLst>
          </p:cNvPr>
          <p:cNvSpPr/>
          <p:nvPr/>
        </p:nvSpPr>
        <p:spPr>
          <a:xfrm>
            <a:off x="1852660" y="2189754"/>
            <a:ext cx="2181984" cy="5729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ABC0DF-EDA0-4EC3-93CC-D3E42C109BF7}"/>
              </a:ext>
            </a:extLst>
          </p:cNvPr>
          <p:cNvSpPr/>
          <p:nvPr/>
        </p:nvSpPr>
        <p:spPr>
          <a:xfrm>
            <a:off x="4180801" y="2444780"/>
            <a:ext cx="1100366" cy="3179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695D94-9B38-4420-8B6D-05950A32C84A}"/>
              </a:ext>
            </a:extLst>
          </p:cNvPr>
          <p:cNvSpPr/>
          <p:nvPr/>
        </p:nvSpPr>
        <p:spPr>
          <a:xfrm>
            <a:off x="4093726" y="1811778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645A40-7865-4208-9B9D-959194C58898}"/>
              </a:ext>
            </a:extLst>
          </p:cNvPr>
          <p:cNvSpPr/>
          <p:nvPr/>
        </p:nvSpPr>
        <p:spPr>
          <a:xfrm>
            <a:off x="3193046" y="3795860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CAEE06-DB5A-47ED-8014-5B6AE36C334D}"/>
              </a:ext>
            </a:extLst>
          </p:cNvPr>
          <p:cNvSpPr/>
          <p:nvPr/>
        </p:nvSpPr>
        <p:spPr>
          <a:xfrm>
            <a:off x="1489937" y="1785309"/>
            <a:ext cx="4101240" cy="2294559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37B750-8048-4D80-B4D5-6A6EF99E2AFF}"/>
              </a:ext>
            </a:extLst>
          </p:cNvPr>
          <p:cNvSpPr/>
          <p:nvPr/>
        </p:nvSpPr>
        <p:spPr>
          <a:xfrm>
            <a:off x="2923607" y="3766119"/>
            <a:ext cx="1207945" cy="2369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9" name="모서리가 둥근 직사각형 20">
            <a:extLst>
              <a:ext uri="{FF2B5EF4-FFF2-40B4-BE49-F238E27FC236}">
                <a16:creationId xmlns:a16="http://schemas.microsoft.com/office/drawing/2014/main" id="{DA8EB5C9-B9F8-41FC-89D1-418FA16606B3}"/>
              </a:ext>
            </a:extLst>
          </p:cNvPr>
          <p:cNvSpPr/>
          <p:nvPr/>
        </p:nvSpPr>
        <p:spPr>
          <a:xfrm>
            <a:off x="1858572" y="2123282"/>
            <a:ext cx="3401958" cy="148684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0632770-94BF-4E55-BBB2-D594461B34F1}"/>
              </a:ext>
            </a:extLst>
          </p:cNvPr>
          <p:cNvSpPr/>
          <p:nvPr/>
        </p:nvSpPr>
        <p:spPr>
          <a:xfrm>
            <a:off x="1937368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91011C-6A90-4355-85B5-3F824118A370}"/>
              </a:ext>
            </a:extLst>
          </p:cNvPr>
          <p:cNvSpPr/>
          <p:nvPr/>
        </p:nvSpPr>
        <p:spPr>
          <a:xfrm>
            <a:off x="2543100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F208D9D9-44DE-4331-8216-4E2A97A0AED4}"/>
              </a:ext>
            </a:extLst>
          </p:cNvPr>
          <p:cNvSpPr/>
          <p:nvPr/>
        </p:nvSpPr>
        <p:spPr>
          <a:xfrm>
            <a:off x="3149803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6D898B44-570E-4C46-B632-54CC470DC9BE}"/>
              </a:ext>
            </a:extLst>
          </p:cNvPr>
          <p:cNvSpPr/>
          <p:nvPr/>
        </p:nvSpPr>
        <p:spPr>
          <a:xfrm>
            <a:off x="3756504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CC2EACBD-395A-49B3-A661-77193416D309}"/>
              </a:ext>
            </a:extLst>
          </p:cNvPr>
          <p:cNvSpPr/>
          <p:nvPr/>
        </p:nvSpPr>
        <p:spPr>
          <a:xfrm>
            <a:off x="4367203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모서리가 둥근 직사각형 20">
            <a:extLst>
              <a:ext uri="{FF2B5EF4-FFF2-40B4-BE49-F238E27FC236}">
                <a16:creationId xmlns:a16="http://schemas.microsoft.com/office/drawing/2014/main" id="{93F7391D-6876-4799-8BD4-404F5EAFA9DF}"/>
              </a:ext>
            </a:extLst>
          </p:cNvPr>
          <p:cNvSpPr/>
          <p:nvPr/>
        </p:nvSpPr>
        <p:spPr>
          <a:xfrm>
            <a:off x="1858572" y="2736457"/>
            <a:ext cx="3401958" cy="882228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93CE3D-164E-4B36-981F-E6DEF3E40A37}"/>
              </a:ext>
            </a:extLst>
          </p:cNvPr>
          <p:cNvSpPr/>
          <p:nvPr/>
        </p:nvSpPr>
        <p:spPr>
          <a:xfrm>
            <a:off x="1981069" y="2868228"/>
            <a:ext cx="421710" cy="2653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효과음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4E5757-B5F3-4970-AE79-076165B5CA60}"/>
              </a:ext>
            </a:extLst>
          </p:cNvPr>
          <p:cNvSpPr/>
          <p:nvPr/>
        </p:nvSpPr>
        <p:spPr>
          <a:xfrm>
            <a:off x="2454394" y="3304936"/>
            <a:ext cx="1100366" cy="12958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다이얼 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CF29A-79EA-4CBF-8494-5BAD181D3688}"/>
              </a:ext>
            </a:extLst>
          </p:cNvPr>
          <p:cNvSpPr/>
          <p:nvPr/>
        </p:nvSpPr>
        <p:spPr>
          <a:xfrm>
            <a:off x="1981069" y="3232495"/>
            <a:ext cx="421710" cy="2653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배경음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305820-3FAE-4118-90BE-AA4C72182985}"/>
              </a:ext>
            </a:extLst>
          </p:cNvPr>
          <p:cNvSpPr/>
          <p:nvPr/>
        </p:nvSpPr>
        <p:spPr>
          <a:xfrm>
            <a:off x="3219101" y="2185551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47222D-0833-42D6-8060-0F7D94D07F1A}"/>
              </a:ext>
            </a:extLst>
          </p:cNvPr>
          <p:cNvSpPr/>
          <p:nvPr/>
        </p:nvSpPr>
        <p:spPr>
          <a:xfrm>
            <a:off x="1946579" y="2703443"/>
            <a:ext cx="570365" cy="907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023794-994A-4C17-9909-C2B16FB6AB9D}"/>
              </a:ext>
            </a:extLst>
          </p:cNvPr>
          <p:cNvSpPr/>
          <p:nvPr/>
        </p:nvSpPr>
        <p:spPr>
          <a:xfrm>
            <a:off x="3706446" y="3153666"/>
            <a:ext cx="657973" cy="289358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8FF4FE-8573-42B2-A08B-F03DB152E29B}"/>
              </a:ext>
            </a:extLst>
          </p:cNvPr>
          <p:cNvSpPr/>
          <p:nvPr/>
        </p:nvSpPr>
        <p:spPr>
          <a:xfrm>
            <a:off x="4010501" y="2868229"/>
            <a:ext cx="816874" cy="2036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 소리 조절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040C69-4A18-4D5D-B2F9-0F9328444C8A}"/>
              </a:ext>
            </a:extLst>
          </p:cNvPr>
          <p:cNvSpPr/>
          <p:nvPr/>
        </p:nvSpPr>
        <p:spPr>
          <a:xfrm>
            <a:off x="4494098" y="3153666"/>
            <a:ext cx="657973" cy="2893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53A1F-64D0-4425-9BC0-B8C0C6D6F8F7}"/>
              </a:ext>
            </a:extLst>
          </p:cNvPr>
          <p:cNvGrpSpPr/>
          <p:nvPr/>
        </p:nvGrpSpPr>
        <p:grpSpPr>
          <a:xfrm>
            <a:off x="3883834" y="3149144"/>
            <a:ext cx="1090849" cy="326317"/>
            <a:chOff x="1221678" y="3284965"/>
            <a:chExt cx="1090849" cy="32631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BD2AE16-29CD-44CD-8AAE-13D46DE53298}"/>
                </a:ext>
              </a:extLst>
            </p:cNvPr>
            <p:cNvSpPr/>
            <p:nvPr/>
          </p:nvSpPr>
          <p:spPr>
            <a:xfrm>
              <a:off x="1221678" y="3309812"/>
              <a:ext cx="326317" cy="277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7F738E8-AFC1-4521-B038-83B37E640B56}"/>
                </a:ext>
              </a:extLst>
            </p:cNvPr>
            <p:cNvSpPr/>
            <p:nvPr/>
          </p:nvSpPr>
          <p:spPr>
            <a:xfrm>
              <a:off x="1986210" y="3303462"/>
              <a:ext cx="326317" cy="277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E177ECD-154D-4271-8985-A4A5F29B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480" y="3304688"/>
              <a:ext cx="277697" cy="277696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FBA7597-0946-49FC-98F4-CD3E89A91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1" y="3284965"/>
              <a:ext cx="326317" cy="326317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4E2900-CC80-479D-BD18-9DE790B0E4B9}"/>
              </a:ext>
            </a:extLst>
          </p:cNvPr>
          <p:cNvSpPr/>
          <p:nvPr/>
        </p:nvSpPr>
        <p:spPr>
          <a:xfrm>
            <a:off x="1484024" y="4125694"/>
            <a:ext cx="4101240" cy="2304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21D1-830B-4432-B077-EF2D806C60E9}"/>
              </a:ext>
            </a:extLst>
          </p:cNvPr>
          <p:cNvSpPr/>
          <p:nvPr/>
        </p:nvSpPr>
        <p:spPr>
          <a:xfrm>
            <a:off x="4892342" y="4157180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갈매기형 수장 73">
            <a:extLst>
              <a:ext uri="{FF2B5EF4-FFF2-40B4-BE49-F238E27FC236}">
                <a16:creationId xmlns:a16="http://schemas.microsoft.com/office/drawing/2014/main" id="{4F00FB35-31D6-4875-8AD3-87DBDDC1ABAB}"/>
              </a:ext>
            </a:extLst>
          </p:cNvPr>
          <p:cNvSpPr/>
          <p:nvPr/>
        </p:nvSpPr>
        <p:spPr>
          <a:xfrm rot="10800000">
            <a:off x="5272553" y="5127434"/>
            <a:ext cx="300690" cy="30069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029E03-9691-48F8-ACAE-EE0D67E36F4F}"/>
              </a:ext>
            </a:extLst>
          </p:cNvPr>
          <p:cNvSpPr/>
          <p:nvPr/>
        </p:nvSpPr>
        <p:spPr>
          <a:xfrm>
            <a:off x="1852660" y="4535156"/>
            <a:ext cx="2181984" cy="5729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048EAB-D8B9-4276-8FBD-E71A14ED91FB}"/>
              </a:ext>
            </a:extLst>
          </p:cNvPr>
          <p:cNvSpPr/>
          <p:nvPr/>
        </p:nvSpPr>
        <p:spPr>
          <a:xfrm>
            <a:off x="4180801" y="4790182"/>
            <a:ext cx="1100366" cy="3179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F4316A-0FF3-4DD7-84BD-D6224370592C}"/>
              </a:ext>
            </a:extLst>
          </p:cNvPr>
          <p:cNvSpPr/>
          <p:nvPr/>
        </p:nvSpPr>
        <p:spPr>
          <a:xfrm>
            <a:off x="4093726" y="4157180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6F17A3-E30C-42AD-BB81-F4140F839514}"/>
              </a:ext>
            </a:extLst>
          </p:cNvPr>
          <p:cNvSpPr/>
          <p:nvPr/>
        </p:nvSpPr>
        <p:spPr>
          <a:xfrm>
            <a:off x="3193046" y="6141262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172E219-03BA-4192-92AB-A84DDCBB37CB}"/>
              </a:ext>
            </a:extLst>
          </p:cNvPr>
          <p:cNvSpPr/>
          <p:nvPr/>
        </p:nvSpPr>
        <p:spPr>
          <a:xfrm>
            <a:off x="1489937" y="4130711"/>
            <a:ext cx="4101240" cy="2294559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E7C69A-809E-4150-BFB5-60C3AE932A8F}"/>
              </a:ext>
            </a:extLst>
          </p:cNvPr>
          <p:cNvSpPr/>
          <p:nvPr/>
        </p:nvSpPr>
        <p:spPr>
          <a:xfrm>
            <a:off x="2923607" y="6111521"/>
            <a:ext cx="1207945" cy="2369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45" name="모서리가 둥근 직사각형 20">
            <a:extLst>
              <a:ext uri="{FF2B5EF4-FFF2-40B4-BE49-F238E27FC236}">
                <a16:creationId xmlns:a16="http://schemas.microsoft.com/office/drawing/2014/main" id="{032CDF44-9096-4F7A-A783-1EE77263AC79}"/>
              </a:ext>
            </a:extLst>
          </p:cNvPr>
          <p:cNvSpPr/>
          <p:nvPr/>
        </p:nvSpPr>
        <p:spPr>
          <a:xfrm>
            <a:off x="1858572" y="4468684"/>
            <a:ext cx="3401958" cy="148684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8E21D9DD-BA8B-4984-B5AB-8CCD2CF27319}"/>
              </a:ext>
            </a:extLst>
          </p:cNvPr>
          <p:cNvSpPr/>
          <p:nvPr/>
        </p:nvSpPr>
        <p:spPr>
          <a:xfrm>
            <a:off x="1937368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id="{97BB3932-DB63-43F5-9583-8019484093A3}"/>
              </a:ext>
            </a:extLst>
          </p:cNvPr>
          <p:cNvSpPr/>
          <p:nvPr/>
        </p:nvSpPr>
        <p:spPr>
          <a:xfrm>
            <a:off x="2543100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8" name="모서리가 둥근 직사각형 20">
            <a:extLst>
              <a:ext uri="{FF2B5EF4-FFF2-40B4-BE49-F238E27FC236}">
                <a16:creationId xmlns:a16="http://schemas.microsoft.com/office/drawing/2014/main" id="{CAA61A30-2273-40DC-ADBC-94BDE7E76CA6}"/>
              </a:ext>
            </a:extLst>
          </p:cNvPr>
          <p:cNvSpPr/>
          <p:nvPr/>
        </p:nvSpPr>
        <p:spPr>
          <a:xfrm>
            <a:off x="3149803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D1980755-3F14-41CE-9A02-B74E4B5239B1}"/>
              </a:ext>
            </a:extLst>
          </p:cNvPr>
          <p:cNvSpPr/>
          <p:nvPr/>
        </p:nvSpPr>
        <p:spPr>
          <a:xfrm>
            <a:off x="3756504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모서리가 둥근 직사각형 20">
            <a:extLst>
              <a:ext uri="{FF2B5EF4-FFF2-40B4-BE49-F238E27FC236}">
                <a16:creationId xmlns:a16="http://schemas.microsoft.com/office/drawing/2014/main" id="{3E46FFEF-80A1-4938-8F63-3E39FF9D0133}"/>
              </a:ext>
            </a:extLst>
          </p:cNvPr>
          <p:cNvSpPr/>
          <p:nvPr/>
        </p:nvSpPr>
        <p:spPr>
          <a:xfrm>
            <a:off x="4367203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모서리가 둥근 직사각형 20">
            <a:extLst>
              <a:ext uri="{FF2B5EF4-FFF2-40B4-BE49-F238E27FC236}">
                <a16:creationId xmlns:a16="http://schemas.microsoft.com/office/drawing/2014/main" id="{E1D427F1-2497-4CD2-8BF5-61A27979B251}"/>
              </a:ext>
            </a:extLst>
          </p:cNvPr>
          <p:cNvSpPr/>
          <p:nvPr/>
        </p:nvSpPr>
        <p:spPr>
          <a:xfrm>
            <a:off x="1858572" y="5081859"/>
            <a:ext cx="3401958" cy="882228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5165ED-B782-4842-9DC2-631C2C72F78F}"/>
              </a:ext>
            </a:extLst>
          </p:cNvPr>
          <p:cNvSpPr/>
          <p:nvPr/>
        </p:nvSpPr>
        <p:spPr>
          <a:xfrm>
            <a:off x="3976343" y="5170429"/>
            <a:ext cx="1097201" cy="690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클라이언트 데이터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01644A-398C-4418-A5DC-6703BF251698}"/>
              </a:ext>
            </a:extLst>
          </p:cNvPr>
          <p:cNvSpPr/>
          <p:nvPr/>
        </p:nvSpPr>
        <p:spPr>
          <a:xfrm>
            <a:off x="3219101" y="4530953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648E72-67EC-42D9-86F9-FAFA0DBD09F6}"/>
              </a:ext>
            </a:extLst>
          </p:cNvPr>
          <p:cNvSpPr/>
          <p:nvPr/>
        </p:nvSpPr>
        <p:spPr>
          <a:xfrm>
            <a:off x="2559765" y="5048845"/>
            <a:ext cx="570365" cy="907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F5191FA-AD03-4107-9548-9538E20774B3}"/>
              </a:ext>
            </a:extLst>
          </p:cNvPr>
          <p:cNvSpPr/>
          <p:nvPr/>
        </p:nvSpPr>
        <p:spPr>
          <a:xfrm>
            <a:off x="2054413" y="5170429"/>
            <a:ext cx="1097201" cy="690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클라우드 데이터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40ED5F-5BD2-413A-83F1-FEC348AAD621}"/>
              </a:ext>
            </a:extLst>
          </p:cNvPr>
          <p:cNvSpPr/>
          <p:nvPr/>
        </p:nvSpPr>
        <p:spPr>
          <a:xfrm>
            <a:off x="2054413" y="5166570"/>
            <a:ext cx="250657" cy="2257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CCB3B5-BC7E-4CEE-B944-AA8FD8FDE2E1}"/>
              </a:ext>
            </a:extLst>
          </p:cNvPr>
          <p:cNvSpPr/>
          <p:nvPr/>
        </p:nvSpPr>
        <p:spPr>
          <a:xfrm>
            <a:off x="3976326" y="5166571"/>
            <a:ext cx="234470" cy="2111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413B8AFB-0899-48FE-94DE-C22E92E5EA89}"/>
              </a:ext>
            </a:extLst>
          </p:cNvPr>
          <p:cNvSpPr/>
          <p:nvPr/>
        </p:nvSpPr>
        <p:spPr>
          <a:xfrm>
            <a:off x="3382316" y="5261685"/>
            <a:ext cx="418570" cy="245847"/>
          </a:xfrm>
          <a:prstGeom prst="rightArrow">
            <a:avLst>
              <a:gd name="adj1" fmla="val 5710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FDC33FD0-ECCB-48A5-B0D7-5CB7DBDA8FFA}"/>
              </a:ext>
            </a:extLst>
          </p:cNvPr>
          <p:cNvSpPr/>
          <p:nvPr/>
        </p:nvSpPr>
        <p:spPr>
          <a:xfrm flipH="1">
            <a:off x="3314239" y="5530577"/>
            <a:ext cx="392206" cy="245847"/>
          </a:xfrm>
          <a:prstGeom prst="rightArrow">
            <a:avLst>
              <a:gd name="adj1" fmla="val 5710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5DA1198-D1CB-486D-A634-0896CE7110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80" y="5175319"/>
            <a:ext cx="193714" cy="19371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AE21596-667A-4DFD-9A04-DAA3A5228F1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22" y="5178860"/>
            <a:ext cx="203186" cy="203186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99587A-4EBD-472D-9319-E795AE436B66}"/>
              </a:ext>
            </a:extLst>
          </p:cNvPr>
          <p:cNvGrpSpPr/>
          <p:nvPr/>
        </p:nvGrpSpPr>
        <p:grpSpPr>
          <a:xfrm>
            <a:off x="3469939" y="5304195"/>
            <a:ext cx="169641" cy="420436"/>
            <a:chOff x="1206858" y="5440016"/>
            <a:chExt cx="169641" cy="420436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9600F57-3F29-4A4C-B1C5-2CDDA4EBF8E2}"/>
                </a:ext>
              </a:extLst>
            </p:cNvPr>
            <p:cNvSpPr/>
            <p:nvPr/>
          </p:nvSpPr>
          <p:spPr>
            <a:xfrm>
              <a:off x="1206858" y="5440016"/>
              <a:ext cx="169641" cy="1489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0E08391-63F4-411F-8FD5-DFE6E2E07EEB}"/>
                </a:ext>
              </a:extLst>
            </p:cNvPr>
            <p:cNvSpPr/>
            <p:nvPr/>
          </p:nvSpPr>
          <p:spPr>
            <a:xfrm>
              <a:off x="1206858" y="5711520"/>
              <a:ext cx="169641" cy="1489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1536610-0996-4E10-B1C4-08410BFC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104" y="5453089"/>
              <a:ext cx="140109" cy="140109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D60BAD96-0BC0-48C6-BFEF-48E36B6BC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07" y="5711520"/>
              <a:ext cx="148932" cy="148932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AB5F8-F4E8-47E4-8320-4C23255EE6B7}"/>
              </a:ext>
            </a:extLst>
          </p:cNvPr>
          <p:cNvSpPr/>
          <p:nvPr/>
        </p:nvSpPr>
        <p:spPr>
          <a:xfrm>
            <a:off x="2454394" y="2936094"/>
            <a:ext cx="1100366" cy="12958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다이얼 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44038C-4606-4F38-92BB-714A204C93C4}"/>
              </a:ext>
            </a:extLst>
          </p:cNvPr>
          <p:cNvGrpSpPr/>
          <p:nvPr/>
        </p:nvGrpSpPr>
        <p:grpSpPr>
          <a:xfrm>
            <a:off x="1957783" y="2480732"/>
            <a:ext cx="2979859" cy="313974"/>
            <a:chOff x="7416779" y="6191452"/>
            <a:chExt cx="2979859" cy="313974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B94A339-B999-4B44-A7B4-DAC9CAB1F275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EE2084-C42F-4AA6-BEE2-A1D0868D6E72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45C1D0-CE16-4199-816A-9F879302E216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BC07D66-0F3B-43C5-8534-FB9B8FF38D64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F2AE899-3F4F-4410-B288-536E9353E448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9FE6CC-0A3D-4435-9D59-F78913006A57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E81ADD88-2F08-4DCF-A398-FC2994E261A2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DFA2394-BEAC-484C-979F-5EFD182333E6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0031D1-1EFE-46F9-B6C3-180E5271E109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75384693-AF55-4FFF-B747-3DB97ED259EE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8938097-2D08-4CAE-B92C-ECE28CA3C640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B8A3391A-D6F7-4F6B-8793-13F2B3244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9A0A4AEE-609D-40A3-8B49-ECC6E0E2F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01813438-C442-495B-A83E-774722307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90C5E812-ABF2-4BC7-B911-6B4D9881B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A91A4504-4E63-4734-B872-505E3208E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12F6A30-44D7-4A24-AF75-E2A521122D9C}"/>
              </a:ext>
            </a:extLst>
          </p:cNvPr>
          <p:cNvGrpSpPr/>
          <p:nvPr/>
        </p:nvGrpSpPr>
        <p:grpSpPr>
          <a:xfrm>
            <a:off x="1957783" y="4827383"/>
            <a:ext cx="2979859" cy="313974"/>
            <a:chOff x="7416779" y="6191452"/>
            <a:chExt cx="2979859" cy="313974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373F77E-FCE8-4E36-B38F-5A8E719C35F5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30BB77-3EDE-4870-A2B1-9692E6EDC54A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122BD33-B2B8-4314-B8FF-7A201156772C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DB64C0-24E3-4834-9A73-5C1BB55DFCAF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8CFBFD5-0F93-4CF5-88A3-2B795EE34D76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E5AD26F-FAEC-4C5F-95A5-B9D5411F15CC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71335F0-BE5A-4E24-B703-FAFEF7EAD654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8357273-C190-4CA7-B207-A421223893E4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FAD37612-4034-4380-B78F-7D0E22785B40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3F3195CE-80C4-444D-BF9B-89A71A35E94E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5D93FC80-B3A4-4461-949B-2A55D93847CA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33AB0624-8A73-46F7-AFD4-63ED8D96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43395C97-2A42-4D2E-8E35-1FC8E343C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A63255B4-3069-43A4-AD65-A95CEDE9E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3CFEC721-4D43-4354-B4A5-A265AF73E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148949A8-EAA4-47BF-A9E3-7ED50A9D6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A9B2D1D-E0BE-4448-B49A-D810AF47A84B}"/>
              </a:ext>
            </a:extLst>
          </p:cNvPr>
          <p:cNvSpPr/>
          <p:nvPr/>
        </p:nvSpPr>
        <p:spPr>
          <a:xfrm>
            <a:off x="9216142" y="1394708"/>
            <a:ext cx="490678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F627F90-C0C4-4157-A583-CFBBC7323E88}"/>
              </a:ext>
            </a:extLst>
          </p:cNvPr>
          <p:cNvSpPr/>
          <p:nvPr/>
        </p:nvSpPr>
        <p:spPr>
          <a:xfrm>
            <a:off x="9827970" y="1394114"/>
            <a:ext cx="49003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3AF124C-79A6-4210-8ED5-4995A5BA17B6}"/>
              </a:ext>
            </a:extLst>
          </p:cNvPr>
          <p:cNvSpPr/>
          <p:nvPr/>
        </p:nvSpPr>
        <p:spPr>
          <a:xfrm>
            <a:off x="10439158" y="1400215"/>
            <a:ext cx="53088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547D556-1BC0-496D-BB77-3F8EE6905C78}"/>
              </a:ext>
            </a:extLst>
          </p:cNvPr>
          <p:cNvSpPr/>
          <p:nvPr/>
        </p:nvSpPr>
        <p:spPr>
          <a:xfrm>
            <a:off x="11091190" y="1394114"/>
            <a:ext cx="530882" cy="20432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다이얼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B2136D6-26D3-4DB5-9889-AB22DBDFF8E9}"/>
              </a:ext>
            </a:extLst>
          </p:cNvPr>
          <p:cNvSpPr/>
          <p:nvPr/>
        </p:nvSpPr>
        <p:spPr>
          <a:xfrm>
            <a:off x="8564110" y="1394708"/>
            <a:ext cx="530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81FDA130-775D-484A-8D82-BEF10C319F3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8" y="1324126"/>
            <a:ext cx="338711" cy="338711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079B844-8126-42D1-82CF-521ED35C3BFB}"/>
              </a:ext>
            </a:extLst>
          </p:cNvPr>
          <p:cNvSpPr/>
          <p:nvPr/>
        </p:nvSpPr>
        <p:spPr>
          <a:xfrm>
            <a:off x="1850927" y="237079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62FCBD9-CFF9-4722-A922-FE70D23C1349}"/>
              </a:ext>
            </a:extLst>
          </p:cNvPr>
          <p:cNvSpPr/>
          <p:nvPr/>
        </p:nvSpPr>
        <p:spPr>
          <a:xfrm>
            <a:off x="2460785" y="276688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D88EAB5-777D-45FD-AB8B-50DF78E0AD96}"/>
              </a:ext>
            </a:extLst>
          </p:cNvPr>
          <p:cNvSpPr/>
          <p:nvPr/>
        </p:nvSpPr>
        <p:spPr>
          <a:xfrm>
            <a:off x="3875184" y="27966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110E4D8-36CF-44CA-B0E0-F3CF846F1B29}"/>
              </a:ext>
            </a:extLst>
          </p:cNvPr>
          <p:cNvSpPr/>
          <p:nvPr/>
        </p:nvSpPr>
        <p:spPr>
          <a:xfrm>
            <a:off x="3626483" y="304012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0F640B0-1170-438A-9CDE-33564BDE56D9}"/>
              </a:ext>
            </a:extLst>
          </p:cNvPr>
          <p:cNvSpPr/>
          <p:nvPr/>
        </p:nvSpPr>
        <p:spPr>
          <a:xfrm>
            <a:off x="3003158" y="512713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3CADCC-EEA4-4933-8153-CDA8F270C4E8}"/>
              </a:ext>
            </a:extLst>
          </p:cNvPr>
          <p:cNvSpPr/>
          <p:nvPr/>
        </p:nvSpPr>
        <p:spPr>
          <a:xfrm>
            <a:off x="3330909" y="515830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57200" y="-1005884"/>
            <a:ext cx="122216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이게임 </a:t>
            </a:r>
            <a:r>
              <a:rPr lang="en-US" altLang="ko-KR" dirty="0" err="1" smtClean="0">
                <a:solidFill>
                  <a:srgbClr val="FF0000"/>
                </a:solidFill>
              </a:rPr>
              <a:t>ui</a:t>
            </a:r>
            <a:r>
              <a:rPr lang="ko-KR" altLang="en-US" dirty="0" smtClean="0">
                <a:solidFill>
                  <a:srgbClr val="FF0000"/>
                </a:solidFill>
              </a:rPr>
              <a:t>에서 가장 중요한 화면은 어디인가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  <a:r>
              <a:rPr lang="ko-KR" altLang="en-US" dirty="0" smtClean="0">
                <a:solidFill>
                  <a:srgbClr val="FF0000"/>
                </a:solidFill>
              </a:rPr>
              <a:t>그 화면을 가장 먼저 상세하게 작성되어야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게임에 가장 많은 영향을 주는 인터페이스부터 작게 영향을 주는 순으로 나열할 것 단 연관된 것들 </a:t>
            </a:r>
            <a:r>
              <a:rPr lang="ko-KR" altLang="en-US" dirty="0" err="1" smtClean="0">
                <a:solidFill>
                  <a:srgbClr val="FF0000"/>
                </a:solidFill>
              </a:rPr>
              <a:t>끼리는</a:t>
            </a:r>
            <a:r>
              <a:rPr lang="ko-KR" altLang="en-US" dirty="0" smtClean="0">
                <a:solidFill>
                  <a:srgbClr val="FF0000"/>
                </a:solidFill>
              </a:rPr>
              <a:t> 묶어서 설명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81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51212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3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064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867954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버튼을 선택한 경우 기존의 팝업창이 사라지고 등장하는 팝업 창</a:t>
                      </a: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900395"/>
              </p:ext>
            </p:extLst>
          </p:nvPr>
        </p:nvGraphicFramePr>
        <p:xfrm>
          <a:off x="6531860" y="1875542"/>
          <a:ext cx="5212609" cy="219663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기존에 선택된 조작 방식의 경우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비활성 버튼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으로 처리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290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기본으로 설정된 조작방식에서 유저의 편의성을 고려해 직접 설정할 수 있는 기능을 추가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좌측에 현재 로그인 정보를 출력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로그인 방식을 선택할 수 있는 버튼을 배치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현재 로그인 되어 있는 플랫폼의 경우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비활성 버튼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처리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CBE814-AE8D-44DE-B71B-5844082788AD}"/>
              </a:ext>
            </a:extLst>
          </p:cNvPr>
          <p:cNvSpPr/>
          <p:nvPr/>
        </p:nvSpPr>
        <p:spPr>
          <a:xfrm>
            <a:off x="1507998" y="1814570"/>
            <a:ext cx="4117113" cy="23130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4AC2B7-0B70-4882-8527-8AE056E330BE}"/>
              </a:ext>
            </a:extLst>
          </p:cNvPr>
          <p:cNvSpPr/>
          <p:nvPr/>
        </p:nvSpPr>
        <p:spPr>
          <a:xfrm>
            <a:off x="4929507" y="1846178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갈매기형 수장 73">
            <a:extLst>
              <a:ext uri="{FF2B5EF4-FFF2-40B4-BE49-F238E27FC236}">
                <a16:creationId xmlns:a16="http://schemas.microsoft.com/office/drawing/2014/main" id="{6AD25B64-EABE-4927-8F96-7629CCCA4E50}"/>
              </a:ext>
            </a:extLst>
          </p:cNvPr>
          <p:cNvSpPr/>
          <p:nvPr/>
        </p:nvSpPr>
        <p:spPr>
          <a:xfrm rot="10800000">
            <a:off x="5311190" y="2820187"/>
            <a:ext cx="301854" cy="30185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135375-CA2D-4F27-AF14-632BD3178116}"/>
              </a:ext>
            </a:extLst>
          </p:cNvPr>
          <p:cNvSpPr/>
          <p:nvPr/>
        </p:nvSpPr>
        <p:spPr>
          <a:xfrm>
            <a:off x="1878061" y="2225616"/>
            <a:ext cx="2190430" cy="5751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7FE85B-164D-4963-8761-8C56D9E85170}"/>
              </a:ext>
            </a:extLst>
          </p:cNvPr>
          <p:cNvSpPr/>
          <p:nvPr/>
        </p:nvSpPr>
        <p:spPr>
          <a:xfrm>
            <a:off x="4215213" y="2481630"/>
            <a:ext cx="1104626" cy="3191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9ADE99-F27F-44C4-B48A-8A8CDCB214B6}"/>
              </a:ext>
            </a:extLst>
          </p:cNvPr>
          <p:cNvSpPr/>
          <p:nvPr/>
        </p:nvSpPr>
        <p:spPr>
          <a:xfrm>
            <a:off x="4127801" y="1846178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8D3574-6E2B-4568-842B-D768F01290B1}"/>
              </a:ext>
            </a:extLst>
          </p:cNvPr>
          <p:cNvSpPr/>
          <p:nvPr/>
        </p:nvSpPr>
        <p:spPr>
          <a:xfrm>
            <a:off x="3223634" y="3837938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4667F3-4DE6-481E-A34B-25F8AA68F6D4}"/>
              </a:ext>
            </a:extLst>
          </p:cNvPr>
          <p:cNvSpPr/>
          <p:nvPr/>
        </p:nvSpPr>
        <p:spPr>
          <a:xfrm>
            <a:off x="1513933" y="1819606"/>
            <a:ext cx="4117115" cy="2303441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CB2A11-D4C5-4744-A059-C778B91F158F}"/>
              </a:ext>
            </a:extLst>
          </p:cNvPr>
          <p:cNvSpPr/>
          <p:nvPr/>
        </p:nvSpPr>
        <p:spPr>
          <a:xfrm>
            <a:off x="2953153" y="3808084"/>
            <a:ext cx="1212619" cy="2378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48" name="모서리가 둥근 직사각형 20">
            <a:extLst>
              <a:ext uri="{FF2B5EF4-FFF2-40B4-BE49-F238E27FC236}">
                <a16:creationId xmlns:a16="http://schemas.microsoft.com/office/drawing/2014/main" id="{8F56FDC3-7900-4230-906D-FC7E43CC08B4}"/>
              </a:ext>
            </a:extLst>
          </p:cNvPr>
          <p:cNvSpPr/>
          <p:nvPr/>
        </p:nvSpPr>
        <p:spPr>
          <a:xfrm>
            <a:off x="1883995" y="2158890"/>
            <a:ext cx="3415126" cy="14926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DC0597BF-4D5D-4CC1-8D18-5FC07EA5D183}"/>
              </a:ext>
            </a:extLst>
          </p:cNvPr>
          <p:cNvSpPr/>
          <p:nvPr/>
        </p:nvSpPr>
        <p:spPr>
          <a:xfrm>
            <a:off x="1963096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모서리가 둥근 직사각형 20">
            <a:extLst>
              <a:ext uri="{FF2B5EF4-FFF2-40B4-BE49-F238E27FC236}">
                <a16:creationId xmlns:a16="http://schemas.microsoft.com/office/drawing/2014/main" id="{5E3F4445-3CDA-4AE7-BAFC-4024D50A91AC}"/>
              </a:ext>
            </a:extLst>
          </p:cNvPr>
          <p:cNvSpPr/>
          <p:nvPr/>
        </p:nvSpPr>
        <p:spPr>
          <a:xfrm>
            <a:off x="2571172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모서리가 둥근 직사각형 20">
            <a:extLst>
              <a:ext uri="{FF2B5EF4-FFF2-40B4-BE49-F238E27FC236}">
                <a16:creationId xmlns:a16="http://schemas.microsoft.com/office/drawing/2014/main" id="{6AB4D6C9-51ED-49FF-B353-8F525F08D534}"/>
              </a:ext>
            </a:extLst>
          </p:cNvPr>
          <p:cNvSpPr/>
          <p:nvPr/>
        </p:nvSpPr>
        <p:spPr>
          <a:xfrm>
            <a:off x="3180224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모서리가 둥근 직사각형 20">
            <a:extLst>
              <a:ext uri="{FF2B5EF4-FFF2-40B4-BE49-F238E27FC236}">
                <a16:creationId xmlns:a16="http://schemas.microsoft.com/office/drawing/2014/main" id="{4A115D67-735D-467E-B87F-70817042F8CB}"/>
              </a:ext>
            </a:extLst>
          </p:cNvPr>
          <p:cNvSpPr/>
          <p:nvPr/>
        </p:nvSpPr>
        <p:spPr>
          <a:xfrm>
            <a:off x="3789275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모서리가 둥근 직사각형 20">
            <a:extLst>
              <a:ext uri="{FF2B5EF4-FFF2-40B4-BE49-F238E27FC236}">
                <a16:creationId xmlns:a16="http://schemas.microsoft.com/office/drawing/2014/main" id="{C6D6260C-8181-48DC-9C85-C51F62049297}"/>
              </a:ext>
            </a:extLst>
          </p:cNvPr>
          <p:cNvSpPr/>
          <p:nvPr/>
        </p:nvSpPr>
        <p:spPr>
          <a:xfrm>
            <a:off x="4402337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id="{D2285C32-5F1B-443F-ABCC-709D1544FEB5}"/>
              </a:ext>
            </a:extLst>
          </p:cNvPr>
          <p:cNvSpPr/>
          <p:nvPr/>
        </p:nvSpPr>
        <p:spPr>
          <a:xfrm>
            <a:off x="1883995" y="2774436"/>
            <a:ext cx="3415126" cy="885644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1330F0-7E7C-4A21-B786-BB749217FE4D}"/>
              </a:ext>
            </a:extLst>
          </p:cNvPr>
          <p:cNvSpPr/>
          <p:nvPr/>
        </p:nvSpPr>
        <p:spPr>
          <a:xfrm>
            <a:off x="3249790" y="2221400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5CB7DC-0E01-42F8-B968-6E7DDF631F6E}"/>
              </a:ext>
            </a:extLst>
          </p:cNvPr>
          <p:cNvSpPr/>
          <p:nvPr/>
        </p:nvSpPr>
        <p:spPr>
          <a:xfrm>
            <a:off x="3195383" y="2741273"/>
            <a:ext cx="572573" cy="91108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7650AD-97D5-4B98-9C5C-898E28C8E05A}"/>
              </a:ext>
            </a:extLst>
          </p:cNvPr>
          <p:cNvSpPr/>
          <p:nvPr/>
        </p:nvSpPr>
        <p:spPr>
          <a:xfrm>
            <a:off x="2248196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93065CB-E3BB-4A74-98C4-5FC612D19CCE}"/>
              </a:ext>
            </a:extLst>
          </p:cNvPr>
          <p:cNvSpPr/>
          <p:nvPr/>
        </p:nvSpPr>
        <p:spPr>
          <a:xfrm>
            <a:off x="2954950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CABBF38-A3BD-4AB6-A025-CB4CCC7EE994}"/>
              </a:ext>
            </a:extLst>
          </p:cNvPr>
          <p:cNvSpPr/>
          <p:nvPr/>
        </p:nvSpPr>
        <p:spPr>
          <a:xfrm>
            <a:off x="3668997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D43663B-303C-4687-BB60-213A815A36D4}"/>
              </a:ext>
            </a:extLst>
          </p:cNvPr>
          <p:cNvSpPr/>
          <p:nvPr/>
        </p:nvSpPr>
        <p:spPr>
          <a:xfrm>
            <a:off x="2248196" y="3148626"/>
            <a:ext cx="621354" cy="290478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932C524-24CE-4F18-8507-B2ED7E85E747}"/>
              </a:ext>
            </a:extLst>
          </p:cNvPr>
          <p:cNvSpPr/>
          <p:nvPr/>
        </p:nvSpPr>
        <p:spPr>
          <a:xfrm>
            <a:off x="2954950" y="3148626"/>
            <a:ext cx="621354" cy="290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3C2B6FF-7B4B-4754-BE09-93DB8220A6DD}"/>
              </a:ext>
            </a:extLst>
          </p:cNvPr>
          <p:cNvSpPr/>
          <p:nvPr/>
        </p:nvSpPr>
        <p:spPr>
          <a:xfrm>
            <a:off x="3667487" y="3148626"/>
            <a:ext cx="621354" cy="290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9FF37E4-4302-4718-837B-0DC78BD66118}"/>
              </a:ext>
            </a:extLst>
          </p:cNvPr>
          <p:cNvSpPr/>
          <p:nvPr/>
        </p:nvSpPr>
        <p:spPr>
          <a:xfrm>
            <a:off x="4380514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사용자 설정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08EBC59-323D-4F41-A8E9-342E93D8BD24}"/>
              </a:ext>
            </a:extLst>
          </p:cNvPr>
          <p:cNvSpPr/>
          <p:nvPr/>
        </p:nvSpPr>
        <p:spPr>
          <a:xfrm>
            <a:off x="4380423" y="3148626"/>
            <a:ext cx="621354" cy="290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사용자 설정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C16EC2-8416-4E41-A4AC-F67FB9EE7A07}"/>
              </a:ext>
            </a:extLst>
          </p:cNvPr>
          <p:cNvSpPr/>
          <p:nvPr/>
        </p:nvSpPr>
        <p:spPr>
          <a:xfrm>
            <a:off x="1499316" y="4150598"/>
            <a:ext cx="4131792" cy="23213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174EF0C-C269-4335-9721-B0CC7303251E}"/>
              </a:ext>
            </a:extLst>
          </p:cNvPr>
          <p:cNvSpPr/>
          <p:nvPr/>
        </p:nvSpPr>
        <p:spPr>
          <a:xfrm>
            <a:off x="4933024" y="4182318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7" name="갈매기형 수장 73">
            <a:extLst>
              <a:ext uri="{FF2B5EF4-FFF2-40B4-BE49-F238E27FC236}">
                <a16:creationId xmlns:a16="http://schemas.microsoft.com/office/drawing/2014/main" id="{042565BD-0473-48C3-896A-60DB43237482}"/>
              </a:ext>
            </a:extLst>
          </p:cNvPr>
          <p:cNvSpPr/>
          <p:nvPr/>
        </p:nvSpPr>
        <p:spPr>
          <a:xfrm rot="10800000">
            <a:off x="5316068" y="5159800"/>
            <a:ext cx="302930" cy="3029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3D1085-E129-4CB7-AE6D-76A26D9B1992}"/>
              </a:ext>
            </a:extLst>
          </p:cNvPr>
          <p:cNvSpPr/>
          <p:nvPr/>
        </p:nvSpPr>
        <p:spPr>
          <a:xfrm>
            <a:off x="1870699" y="4563110"/>
            <a:ext cx="2198239" cy="57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EBCF58E-04CB-4082-80D3-42A951E4212E}"/>
              </a:ext>
            </a:extLst>
          </p:cNvPr>
          <p:cNvSpPr/>
          <p:nvPr/>
        </p:nvSpPr>
        <p:spPr>
          <a:xfrm>
            <a:off x="4216182" y="4820036"/>
            <a:ext cx="1108563" cy="3202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6A1D73-85D8-494D-BB5C-3EE4FD9CF32D}"/>
              </a:ext>
            </a:extLst>
          </p:cNvPr>
          <p:cNvSpPr/>
          <p:nvPr/>
        </p:nvSpPr>
        <p:spPr>
          <a:xfrm>
            <a:off x="4128459" y="4182318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2DDF6EC-F62E-44FD-8FA7-B620A1EA5D70}"/>
              </a:ext>
            </a:extLst>
          </p:cNvPr>
          <p:cNvSpPr/>
          <p:nvPr/>
        </p:nvSpPr>
        <p:spPr>
          <a:xfrm>
            <a:off x="3221069" y="6181180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9C5692-B2F8-478F-88B3-EE3FAD18566B}"/>
              </a:ext>
            </a:extLst>
          </p:cNvPr>
          <p:cNvSpPr/>
          <p:nvPr/>
        </p:nvSpPr>
        <p:spPr>
          <a:xfrm>
            <a:off x="1505273" y="4155652"/>
            <a:ext cx="4131792" cy="2311651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3D6C7EE-1A01-437C-AFA1-23348C7CFCFE}"/>
              </a:ext>
            </a:extLst>
          </p:cNvPr>
          <p:cNvSpPr/>
          <p:nvPr/>
        </p:nvSpPr>
        <p:spPr>
          <a:xfrm>
            <a:off x="2949623" y="6151217"/>
            <a:ext cx="1216944" cy="23868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74" name="모서리가 둥근 직사각형 20">
            <a:extLst>
              <a:ext uri="{FF2B5EF4-FFF2-40B4-BE49-F238E27FC236}">
                <a16:creationId xmlns:a16="http://schemas.microsoft.com/office/drawing/2014/main" id="{0672EBDF-FFF8-40BD-BD37-A49ADA9E161A}"/>
              </a:ext>
            </a:extLst>
          </p:cNvPr>
          <p:cNvSpPr/>
          <p:nvPr/>
        </p:nvSpPr>
        <p:spPr>
          <a:xfrm>
            <a:off x="1876655" y="4496143"/>
            <a:ext cx="3427301" cy="149792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5" name="모서리가 둥근 직사각형 20">
            <a:extLst>
              <a:ext uri="{FF2B5EF4-FFF2-40B4-BE49-F238E27FC236}">
                <a16:creationId xmlns:a16="http://schemas.microsoft.com/office/drawing/2014/main" id="{6FC1B567-6075-4582-87AB-23CE26B0A93B}"/>
              </a:ext>
            </a:extLst>
          </p:cNvPr>
          <p:cNvSpPr/>
          <p:nvPr/>
        </p:nvSpPr>
        <p:spPr>
          <a:xfrm>
            <a:off x="1956038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모서리가 둥근 직사각형 20">
            <a:extLst>
              <a:ext uri="{FF2B5EF4-FFF2-40B4-BE49-F238E27FC236}">
                <a16:creationId xmlns:a16="http://schemas.microsoft.com/office/drawing/2014/main" id="{E6F93721-C929-4088-829D-3164254866E9}"/>
              </a:ext>
            </a:extLst>
          </p:cNvPr>
          <p:cNvSpPr/>
          <p:nvPr/>
        </p:nvSpPr>
        <p:spPr>
          <a:xfrm>
            <a:off x="2566282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1346B4C6-8485-4997-B03B-D66E17C5C5E1}"/>
              </a:ext>
            </a:extLst>
          </p:cNvPr>
          <p:cNvSpPr/>
          <p:nvPr/>
        </p:nvSpPr>
        <p:spPr>
          <a:xfrm>
            <a:off x="3177504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8" name="모서리가 둥근 직사각형 20">
            <a:extLst>
              <a:ext uri="{FF2B5EF4-FFF2-40B4-BE49-F238E27FC236}">
                <a16:creationId xmlns:a16="http://schemas.microsoft.com/office/drawing/2014/main" id="{68EBB175-C43F-4487-9336-0F4AB5EF5752}"/>
              </a:ext>
            </a:extLst>
          </p:cNvPr>
          <p:cNvSpPr/>
          <p:nvPr/>
        </p:nvSpPr>
        <p:spPr>
          <a:xfrm>
            <a:off x="3788725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9" name="모서리가 둥근 직사각형 20">
            <a:extLst>
              <a:ext uri="{FF2B5EF4-FFF2-40B4-BE49-F238E27FC236}">
                <a16:creationId xmlns:a16="http://schemas.microsoft.com/office/drawing/2014/main" id="{ED162FE4-705B-4ECC-A710-8D4B073F39AD}"/>
              </a:ext>
            </a:extLst>
          </p:cNvPr>
          <p:cNvSpPr/>
          <p:nvPr/>
        </p:nvSpPr>
        <p:spPr>
          <a:xfrm>
            <a:off x="4403973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0" name="모서리가 둥근 직사각형 20">
            <a:extLst>
              <a:ext uri="{FF2B5EF4-FFF2-40B4-BE49-F238E27FC236}">
                <a16:creationId xmlns:a16="http://schemas.microsoft.com/office/drawing/2014/main" id="{F5978005-C00E-4143-B100-8CBE975D53E0}"/>
              </a:ext>
            </a:extLst>
          </p:cNvPr>
          <p:cNvSpPr/>
          <p:nvPr/>
        </p:nvSpPr>
        <p:spPr>
          <a:xfrm>
            <a:off x="1876655" y="5113886"/>
            <a:ext cx="3427301" cy="888800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981147A-2DB4-425A-B7A1-78D20E265B97}"/>
              </a:ext>
            </a:extLst>
          </p:cNvPr>
          <p:cNvSpPr/>
          <p:nvPr/>
        </p:nvSpPr>
        <p:spPr>
          <a:xfrm>
            <a:off x="2211211" y="5207278"/>
            <a:ext cx="1070709" cy="6736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정보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DFE2730-552C-448B-A2E4-107042E3FBB8}"/>
              </a:ext>
            </a:extLst>
          </p:cNvPr>
          <p:cNvSpPr/>
          <p:nvPr/>
        </p:nvSpPr>
        <p:spPr>
          <a:xfrm>
            <a:off x="3247319" y="4558876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EB5F4E-A527-4CBC-B44B-F26EEFFCDA2F}"/>
              </a:ext>
            </a:extLst>
          </p:cNvPr>
          <p:cNvSpPr/>
          <p:nvPr/>
        </p:nvSpPr>
        <p:spPr>
          <a:xfrm>
            <a:off x="3804533" y="5080627"/>
            <a:ext cx="574614" cy="91433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17EAECF-8F8D-4361-972A-F0C246AEB13B}"/>
              </a:ext>
            </a:extLst>
          </p:cNvPr>
          <p:cNvSpPr/>
          <p:nvPr/>
        </p:nvSpPr>
        <p:spPr>
          <a:xfrm>
            <a:off x="3500914" y="5251808"/>
            <a:ext cx="662874" cy="21587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E16B553-3BD9-4F34-8651-E6B6FDD2BB8D}"/>
              </a:ext>
            </a:extLst>
          </p:cNvPr>
          <p:cNvSpPr/>
          <p:nvPr/>
        </p:nvSpPr>
        <p:spPr>
          <a:xfrm>
            <a:off x="4294434" y="5251808"/>
            <a:ext cx="662874" cy="215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72203AB-43EC-440B-9D27-F3D27D3635D0}"/>
              </a:ext>
            </a:extLst>
          </p:cNvPr>
          <p:cNvSpPr/>
          <p:nvPr/>
        </p:nvSpPr>
        <p:spPr>
          <a:xfrm>
            <a:off x="3500914" y="5596875"/>
            <a:ext cx="662874" cy="215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B758EC-3AE6-4D5E-8FDD-A478DE8D7C52}"/>
              </a:ext>
            </a:extLst>
          </p:cNvPr>
          <p:cNvSpPr/>
          <p:nvPr/>
        </p:nvSpPr>
        <p:spPr>
          <a:xfrm>
            <a:off x="4294434" y="5596875"/>
            <a:ext cx="662874" cy="215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3EAAB5E9-AC51-497B-9839-1D92CB607897}"/>
              </a:ext>
            </a:extLst>
          </p:cNvPr>
          <p:cNvGrpSpPr/>
          <p:nvPr/>
        </p:nvGrpSpPr>
        <p:grpSpPr>
          <a:xfrm>
            <a:off x="1987828" y="2537007"/>
            <a:ext cx="2979859" cy="313974"/>
            <a:chOff x="7416779" y="6191452"/>
            <a:chExt cx="2979859" cy="313974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603F8C5-044C-4D6D-918F-070703C7AD28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2419044-3CE1-43A5-9436-A919C008247E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A792766-6577-4187-B5B7-B1137A48B66E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12ACA20-AE25-4030-8F9A-B779447C19DF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A7EFF65-F631-45DF-BB07-2024413A5594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B115CD4-6974-4C09-81D6-230D35DD1D7A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A5B1DD3-6F8E-4C78-8CBC-14B4B0699C12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BA5EFC22-7297-4C25-9B0D-88993372F459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E6DCD76-1539-4E2E-B68B-D46B0E5F28F5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791949E-ADE7-456A-A5FB-3731B05B2DA6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D876C7E7-0D55-4FB1-A376-085FD3379BF2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A09FEF3D-3F74-493F-907E-F4043ACD1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8E75D3FC-5A50-4427-822A-DC1F723FB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F0671BE0-4D2F-4624-9077-2A75C4520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40CDA311-072A-438F-AA84-7A66ADE68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13C99868-D740-4588-A487-A218FE822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930B2B7F-D650-431C-9A04-C8A1E309B032}"/>
              </a:ext>
            </a:extLst>
          </p:cNvPr>
          <p:cNvGrpSpPr/>
          <p:nvPr/>
        </p:nvGrpSpPr>
        <p:grpSpPr>
          <a:xfrm>
            <a:off x="1987828" y="4883521"/>
            <a:ext cx="2979859" cy="313974"/>
            <a:chOff x="7416779" y="6191452"/>
            <a:chExt cx="2979859" cy="31397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AF26EA8-7EA8-4017-A8C2-CE09EB16F2E9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FC57C21-52C3-4464-BAF1-A033FD0AD693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629A2D2-18FD-42CC-9BF9-D4DA15348BD4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8D43577C-3EAC-47F1-860E-A3F8D3AF4999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03B18A6-31DE-41B0-81B1-54FF1D23F31C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BF1B5532-2904-4810-B970-4440E6D6FF5C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62DDBBB0-5CAB-493D-A6B7-8EBBC71E7281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BE10C3-7917-4BEE-B937-5E154FB81749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B8D98F5A-13CF-48B0-A7EA-78436653CF6B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692EF06-7FDB-47B3-8F9B-CFEF82CD17C0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3D8B540-DBCF-4FC5-BB8E-5A67A0E6974E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B7E3832A-166B-4E2A-9B62-601007B28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52" name="그림 151">
                <a:extLst>
                  <a:ext uri="{FF2B5EF4-FFF2-40B4-BE49-F238E27FC236}">
                    <a16:creationId xmlns:a16="http://schemas.microsoft.com/office/drawing/2014/main" id="{063B26A5-926C-4004-80B0-31C7920FA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BD911166-2C53-4B89-B76E-40D00424C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F52E8517-AE23-4A46-8800-B7C61100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7BC2330C-8658-43EC-A29B-4AC14075F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AA9CD676-76F1-4B2A-B3C1-D5CE6D69983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80" y="1325199"/>
            <a:ext cx="338711" cy="338711"/>
          </a:xfrm>
          <a:prstGeom prst="rect">
            <a:avLst/>
          </a:prstGeom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EED621D-11DD-4991-8219-C6685555BB26}"/>
              </a:ext>
            </a:extLst>
          </p:cNvPr>
          <p:cNvSpPr/>
          <p:nvPr/>
        </p:nvSpPr>
        <p:spPr>
          <a:xfrm>
            <a:off x="7941367" y="1395092"/>
            <a:ext cx="68566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47B1BF7-DD7A-4007-91CD-3D0D41C339EE}"/>
              </a:ext>
            </a:extLst>
          </p:cNvPr>
          <p:cNvSpPr/>
          <p:nvPr/>
        </p:nvSpPr>
        <p:spPr>
          <a:xfrm>
            <a:off x="9484610" y="1394708"/>
            <a:ext cx="633738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D50216B-FA1E-4B11-9A8F-262D0D3060CD}"/>
              </a:ext>
            </a:extLst>
          </p:cNvPr>
          <p:cNvSpPr/>
          <p:nvPr/>
        </p:nvSpPr>
        <p:spPr>
          <a:xfrm>
            <a:off x="10202745" y="1394114"/>
            <a:ext cx="63291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510CC77-F541-4E0C-8595-632B72B7F11C}"/>
              </a:ext>
            </a:extLst>
          </p:cNvPr>
          <p:cNvSpPr/>
          <p:nvPr/>
        </p:nvSpPr>
        <p:spPr>
          <a:xfrm>
            <a:off x="10920054" y="1400215"/>
            <a:ext cx="68566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CD321B1-C5E7-44B2-BD2E-38EB4BE8336F}"/>
              </a:ext>
            </a:extLst>
          </p:cNvPr>
          <p:cNvSpPr/>
          <p:nvPr/>
        </p:nvSpPr>
        <p:spPr>
          <a:xfrm>
            <a:off x="8714549" y="1394708"/>
            <a:ext cx="68566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77A3021-EC80-426A-A0DD-7DD66DE54295}"/>
              </a:ext>
            </a:extLst>
          </p:cNvPr>
          <p:cNvSpPr/>
          <p:nvPr/>
        </p:nvSpPr>
        <p:spPr>
          <a:xfrm>
            <a:off x="2112569" y="30615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0479F9F-E6BB-4874-B9D3-BD05E034444A}"/>
              </a:ext>
            </a:extLst>
          </p:cNvPr>
          <p:cNvSpPr/>
          <p:nvPr/>
        </p:nvSpPr>
        <p:spPr>
          <a:xfrm>
            <a:off x="4288841" y="30615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A8F1F3D-B833-40D3-B8CA-6C3FD999391F}"/>
              </a:ext>
            </a:extLst>
          </p:cNvPr>
          <p:cNvSpPr/>
          <p:nvPr/>
        </p:nvSpPr>
        <p:spPr>
          <a:xfrm>
            <a:off x="2070438" y="516373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F7AC871-707B-41CA-A51F-0461E226FA52}"/>
              </a:ext>
            </a:extLst>
          </p:cNvPr>
          <p:cNvSpPr/>
          <p:nvPr/>
        </p:nvSpPr>
        <p:spPr>
          <a:xfrm>
            <a:off x="3388510" y="547500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9473551-FC0B-4B84-AEB7-17D381321611}"/>
              </a:ext>
            </a:extLst>
          </p:cNvPr>
          <p:cNvSpPr/>
          <p:nvPr/>
        </p:nvSpPr>
        <p:spPr>
          <a:xfrm>
            <a:off x="3373216" y="516134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9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766280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87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4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758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668778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사용자 설정 조작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제작 선택 시 보이는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395241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15236"/>
              </p:ext>
            </p:extLst>
          </p:nvPr>
        </p:nvGraphicFramePr>
        <p:xfrm>
          <a:off x="6531860" y="1875542"/>
          <a:ext cx="5212609" cy="115932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버튼을 옮겨 유저가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시작화면과 동일하게 화면 좌측에서 우측으로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했을 때 </a:t>
                      </a:r>
                      <a:r>
                        <a:rPr lang="ko-KR" altLang="en-US" sz="1000" dirty="0" err="1"/>
                        <a:t>팝업창</a:t>
                      </a:r>
                      <a:r>
                        <a:rPr lang="ko-KR" altLang="en-US" sz="1000" dirty="0"/>
                        <a:t> 출력됨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438859" y="139470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0410381" y="139470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FCBFBA-377A-4560-B8A1-AD8915F8C21D}"/>
              </a:ext>
            </a:extLst>
          </p:cNvPr>
          <p:cNvGrpSpPr/>
          <p:nvPr/>
        </p:nvGrpSpPr>
        <p:grpSpPr>
          <a:xfrm>
            <a:off x="771956" y="2054696"/>
            <a:ext cx="5310306" cy="2990216"/>
            <a:chOff x="349835" y="1790963"/>
            <a:chExt cx="6135681" cy="3454982"/>
          </a:xfrm>
        </p:grpSpPr>
        <p:pic>
          <p:nvPicPr>
            <p:cNvPr id="22" name="그림 2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AF554F7-30E7-446E-9157-92F2093A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35" y="1790963"/>
              <a:ext cx="6135681" cy="345498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8177A-87D3-49CC-A01E-F433D1604CDC}"/>
                </a:ext>
              </a:extLst>
            </p:cNvPr>
            <p:cNvSpPr/>
            <p:nvPr/>
          </p:nvSpPr>
          <p:spPr>
            <a:xfrm>
              <a:off x="395876" y="1839330"/>
              <a:ext cx="1896208" cy="4127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8DCBA6-22AA-4EAF-9FDF-4DD518DE7FF9}"/>
                </a:ext>
              </a:extLst>
            </p:cNvPr>
            <p:cNvSpPr/>
            <p:nvPr/>
          </p:nvSpPr>
          <p:spPr>
            <a:xfrm>
              <a:off x="2304238" y="1839152"/>
              <a:ext cx="1053733" cy="3099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F85939F-1FEC-4427-BBCF-7D77626E946D}"/>
                </a:ext>
              </a:extLst>
            </p:cNvPr>
            <p:cNvSpPr/>
            <p:nvPr/>
          </p:nvSpPr>
          <p:spPr>
            <a:xfrm>
              <a:off x="4191603" y="1839152"/>
              <a:ext cx="1120771" cy="3099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C9FD22-F8F8-4E97-842D-2076FED0F8E3}"/>
                </a:ext>
              </a:extLst>
            </p:cNvPr>
            <p:cNvSpPr/>
            <p:nvPr/>
          </p:nvSpPr>
          <p:spPr>
            <a:xfrm>
              <a:off x="5653676" y="2209780"/>
              <a:ext cx="779469" cy="1027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B73AB3-5EDA-46E3-8D6A-554B2BFFC4EB}"/>
                </a:ext>
              </a:extLst>
            </p:cNvPr>
            <p:cNvSpPr/>
            <p:nvPr/>
          </p:nvSpPr>
          <p:spPr>
            <a:xfrm>
              <a:off x="5586791" y="3858671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7F432E-E408-4F29-8F6E-1C2951FDD403}"/>
                </a:ext>
              </a:extLst>
            </p:cNvPr>
            <p:cNvSpPr/>
            <p:nvPr/>
          </p:nvSpPr>
          <p:spPr>
            <a:xfrm>
              <a:off x="5065612" y="3858671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2DA5E60-5D66-4271-8AB1-658663D14B42}"/>
                </a:ext>
              </a:extLst>
            </p:cNvPr>
            <p:cNvSpPr/>
            <p:nvPr/>
          </p:nvSpPr>
          <p:spPr>
            <a:xfrm>
              <a:off x="4848442" y="4338690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9E2B14-3493-48B2-B685-8336FB7644D7}"/>
                </a:ext>
              </a:extLst>
            </p:cNvPr>
            <p:cNvSpPr/>
            <p:nvPr/>
          </p:nvSpPr>
          <p:spPr>
            <a:xfrm>
              <a:off x="4922088" y="4792317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9059FC2-FBC5-4668-BB5E-94A57046E5CD}"/>
                </a:ext>
              </a:extLst>
            </p:cNvPr>
            <p:cNvSpPr/>
            <p:nvPr/>
          </p:nvSpPr>
          <p:spPr>
            <a:xfrm>
              <a:off x="956039" y="1940559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캐릭터 상태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C86440-54F7-441C-A697-084C5C765919}"/>
                </a:ext>
              </a:extLst>
            </p:cNvPr>
            <p:cNvSpPr/>
            <p:nvPr/>
          </p:nvSpPr>
          <p:spPr>
            <a:xfrm>
              <a:off x="2439091" y="1892272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E0B5F01-5511-4592-A6A5-52DB786DF744}"/>
                </a:ext>
              </a:extLst>
            </p:cNvPr>
            <p:cNvSpPr/>
            <p:nvPr/>
          </p:nvSpPr>
          <p:spPr>
            <a:xfrm>
              <a:off x="4359608" y="1892272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재화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8E8F87-9332-404E-AB22-C55535D319D1}"/>
                </a:ext>
              </a:extLst>
            </p:cNvPr>
            <p:cNvSpPr/>
            <p:nvPr/>
          </p:nvSpPr>
          <p:spPr>
            <a:xfrm>
              <a:off x="5661951" y="2566730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89845BC-DAF0-43CA-B47D-3B041420DB80}"/>
              </a:ext>
            </a:extLst>
          </p:cNvPr>
          <p:cNvSpPr/>
          <p:nvPr/>
        </p:nvSpPr>
        <p:spPr>
          <a:xfrm>
            <a:off x="1066795" y="267612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5D236C-08ED-480A-B7A0-ABE99118DBC2}"/>
              </a:ext>
            </a:extLst>
          </p:cNvPr>
          <p:cNvSpPr/>
          <p:nvPr/>
        </p:nvSpPr>
        <p:spPr>
          <a:xfrm>
            <a:off x="771956" y="303565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67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14348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1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24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406227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화면의 좌측 가장자리에서 우측으로 </a:t>
                      </a: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스와이프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슬라이드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했을 때 팝업 출력됨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306390" y="1360579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96105"/>
              </p:ext>
            </p:extLst>
          </p:nvPr>
        </p:nvGraphicFramePr>
        <p:xfrm>
          <a:off x="6531860" y="2077342"/>
          <a:ext cx="5212609" cy="1314500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옮겨 놓은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2977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잘못 배치해서 기본 상태로 되돌리기 원할 시 사용할 버튼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체험해 볼 수 있도록 하는 버튼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421040" y="136057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10250498" y="134823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CD6039FB-722C-43D1-8361-9FDDC0AD2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3" y="2061080"/>
            <a:ext cx="5718544" cy="32311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1027DC-294F-4EB5-B1DF-AA1F9AD560A8}"/>
              </a:ext>
            </a:extLst>
          </p:cNvPr>
          <p:cNvSpPr/>
          <p:nvPr/>
        </p:nvSpPr>
        <p:spPr>
          <a:xfrm>
            <a:off x="701035" y="250848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F2DDB4-B55A-4768-9338-1F66C9E414F4}"/>
              </a:ext>
            </a:extLst>
          </p:cNvPr>
          <p:cNvSpPr/>
          <p:nvPr/>
        </p:nvSpPr>
        <p:spPr>
          <a:xfrm>
            <a:off x="701035" y="314965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B4000D-DCF9-40F2-82ED-C7372D6E61F8}"/>
              </a:ext>
            </a:extLst>
          </p:cNvPr>
          <p:cNvSpPr/>
          <p:nvPr/>
        </p:nvSpPr>
        <p:spPr>
          <a:xfrm>
            <a:off x="701035" y="374030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5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995653"/>
              </p:ext>
            </p:extLst>
          </p:nvPr>
        </p:nvGraphicFramePr>
        <p:xfrm>
          <a:off x="419100" y="1221596"/>
          <a:ext cx="11315700" cy="52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55325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60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758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333800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 시작 시 기존 플레이 기록이 있을 때 유저에게 이어할 것인지 물어보는 팝업 출력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196918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46452"/>
              </p:ext>
            </p:extLst>
          </p:nvPr>
        </p:nvGraphicFramePr>
        <p:xfrm>
          <a:off x="6531860" y="1875542"/>
          <a:ext cx="5212609" cy="622960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팝업을 출력해 유저에게 계속 진행할지 선택할 수 있도록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366369" y="138274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8573559" y="1370395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52E3B7-6E6C-41EA-99BE-058762C37FE2}"/>
              </a:ext>
            </a:extLst>
          </p:cNvPr>
          <p:cNvGrpSpPr/>
          <p:nvPr/>
        </p:nvGrpSpPr>
        <p:grpSpPr>
          <a:xfrm>
            <a:off x="947463" y="2042551"/>
            <a:ext cx="5083614" cy="2851986"/>
            <a:chOff x="1654664" y="2691131"/>
            <a:chExt cx="4656538" cy="261239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15A945-A2E0-4433-A24A-23BEBD2B2F17}"/>
                </a:ext>
              </a:extLst>
            </p:cNvPr>
            <p:cNvSpPr/>
            <p:nvPr/>
          </p:nvSpPr>
          <p:spPr>
            <a:xfrm>
              <a:off x="1654664" y="2691131"/>
              <a:ext cx="4649834" cy="26123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3FD8CC7-6029-4D4C-9123-57E0ED019095}"/>
                </a:ext>
              </a:extLst>
            </p:cNvPr>
            <p:cNvSpPr/>
            <p:nvPr/>
          </p:nvSpPr>
          <p:spPr>
            <a:xfrm>
              <a:off x="5518888" y="272682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5" name="갈매기형 수장 73">
              <a:extLst>
                <a:ext uri="{FF2B5EF4-FFF2-40B4-BE49-F238E27FC236}">
                  <a16:creationId xmlns:a16="http://schemas.microsoft.com/office/drawing/2014/main" id="{CB13965E-1509-4653-8C81-7C006CC844C4}"/>
                </a:ext>
              </a:extLst>
            </p:cNvPr>
            <p:cNvSpPr/>
            <p:nvPr/>
          </p:nvSpPr>
          <p:spPr>
            <a:xfrm rot="10800000">
              <a:off x="5949958" y="3826867"/>
              <a:ext cx="340911" cy="34091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4A56B99-BF10-4DD0-BAFC-70A2D40DCE80}"/>
                </a:ext>
              </a:extLst>
            </p:cNvPr>
            <p:cNvSpPr/>
            <p:nvPr/>
          </p:nvSpPr>
          <p:spPr>
            <a:xfrm>
              <a:off x="2072611" y="3155363"/>
              <a:ext cx="2473854" cy="6495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CEBAAA2-02BE-4D54-B975-ED1FE95665B2}"/>
                </a:ext>
              </a:extLst>
            </p:cNvPr>
            <p:cNvSpPr/>
            <p:nvPr/>
          </p:nvSpPr>
          <p:spPr>
            <a:xfrm>
              <a:off x="4712167" y="3444500"/>
              <a:ext cx="1247556" cy="3604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BFA6DE-4BE4-412C-9067-99C0C930CD68}"/>
                </a:ext>
              </a:extLst>
            </p:cNvPr>
            <p:cNvSpPr/>
            <p:nvPr/>
          </p:nvSpPr>
          <p:spPr>
            <a:xfrm>
              <a:off x="4613448" y="272682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1DC321-4A1D-4C97-A6FE-DE081405C658}"/>
                </a:ext>
              </a:extLst>
            </p:cNvPr>
            <p:cNvSpPr/>
            <p:nvPr/>
          </p:nvSpPr>
          <p:spPr>
            <a:xfrm>
              <a:off x="3592289" y="497630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4FA1AFD-4CB3-4A89-9D49-FDDE8D2392E1}"/>
                </a:ext>
              </a:extLst>
            </p:cNvPr>
            <p:cNvSpPr/>
            <p:nvPr/>
          </p:nvSpPr>
          <p:spPr>
            <a:xfrm>
              <a:off x="1661368" y="2696818"/>
              <a:ext cx="4649834" cy="2601486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54E533D-85C0-4DE9-9996-192A3D88DAAF}"/>
                </a:ext>
              </a:extLst>
            </p:cNvPr>
            <p:cNvSpPr/>
            <p:nvPr/>
          </p:nvSpPr>
          <p:spPr>
            <a:xfrm>
              <a:off x="2409538" y="3298782"/>
              <a:ext cx="3196569" cy="139708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7719C7-459E-4D03-BB69-3A9DAE589D45}"/>
                </a:ext>
              </a:extLst>
            </p:cNvPr>
            <p:cNvSpPr/>
            <p:nvPr/>
          </p:nvSpPr>
          <p:spPr>
            <a:xfrm>
              <a:off x="3104311" y="3959995"/>
              <a:ext cx="765897" cy="4921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3018F46-40AD-4D32-9EFB-B5C34FE9A4EA}"/>
                </a:ext>
              </a:extLst>
            </p:cNvPr>
            <p:cNvSpPr/>
            <p:nvPr/>
          </p:nvSpPr>
          <p:spPr>
            <a:xfrm>
              <a:off x="2906283" y="3388076"/>
              <a:ext cx="2203081" cy="35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기존에 플레이하던 기록이 있습니다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이어서 하시겠습니까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?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4F22212-4610-4CE2-8DC5-F8AF9B5F3A8D}"/>
                </a:ext>
              </a:extLst>
            </p:cNvPr>
            <p:cNvSpPr/>
            <p:nvPr/>
          </p:nvSpPr>
          <p:spPr>
            <a:xfrm>
              <a:off x="3135410" y="3987093"/>
              <a:ext cx="702852" cy="435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예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A7C64-1457-4B3E-88C6-6F6460E1EE0C}"/>
                </a:ext>
              </a:extLst>
            </p:cNvPr>
            <p:cNvSpPr/>
            <p:nvPr/>
          </p:nvSpPr>
          <p:spPr>
            <a:xfrm>
              <a:off x="4110151" y="3959995"/>
              <a:ext cx="765897" cy="4921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2FE25F-32CE-4231-B39E-BEBC53B8E79D}"/>
                </a:ext>
              </a:extLst>
            </p:cNvPr>
            <p:cNvSpPr/>
            <p:nvPr/>
          </p:nvSpPr>
          <p:spPr>
            <a:xfrm>
              <a:off x="4141250" y="3987093"/>
              <a:ext cx="702852" cy="435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아니오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B6D052-0DA0-4DC0-9BC9-047DE6086077}"/>
              </a:ext>
            </a:extLst>
          </p:cNvPr>
          <p:cNvSpPr/>
          <p:nvPr/>
        </p:nvSpPr>
        <p:spPr>
          <a:xfrm>
            <a:off x="1859577" y="275397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40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0302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45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4421649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게임을 처음 시작하거나 이전 플레이 기록이 없는 경우 등장하는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172397-96D9-4F4A-8FFD-237602B9460D}"/>
              </a:ext>
            </a:extLst>
          </p:cNvPr>
          <p:cNvSpPr/>
          <p:nvPr/>
        </p:nvSpPr>
        <p:spPr>
          <a:xfrm>
            <a:off x="7523503" y="1368573"/>
            <a:ext cx="599417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9001694" y="1364208"/>
            <a:ext cx="521214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260481" y="1395092"/>
            <a:ext cx="590135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34215"/>
              </p:ext>
            </p:extLst>
          </p:nvPr>
        </p:nvGraphicFramePr>
        <p:xfrm>
          <a:off x="6531860" y="1875542"/>
          <a:ext cx="5212609" cy="3650540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던전을 진행하고 획득한 재화를 통해 캐릭터를 강화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편의 기능을 추가하는 장소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직접 조작을 통해 게임에 몰입감을 증가 시킴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캐릭터 초상화를 터치하는 것으로 캐릭터에 대한 상세 정보와 이전 플레이의 기록을 열람할 수 있음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이름을 해당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이미지 위에 출력하고 이름 위에는 해당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수행하는 기능을 표시해 둠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/>
                        <a:t>NPC</a:t>
                      </a:r>
                      <a:r>
                        <a:rPr lang="ko-KR" altLang="en-US" sz="1000" dirty="0"/>
                        <a:t>의 대사를 출력할 때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활용해 대사를 출력시킴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현재 대기 장소에서 유저의 캐릭터가 어디 있는 지와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의 위치를 대략적으로 표시 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현재 소지하고 있는 재화와 던전 시작 시 기본으로 소지하게 될 재화를 화면 상단에 표시함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⑦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상호작용 버튼의 경우 주위에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가 없는 경우 비활성화 시킴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78470190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673986" y="1377455"/>
            <a:ext cx="545443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B1A373-F5CC-43C2-BFB9-3EF89B0EE691}"/>
              </a:ext>
            </a:extLst>
          </p:cNvPr>
          <p:cNvSpPr/>
          <p:nvPr/>
        </p:nvSpPr>
        <p:spPr>
          <a:xfrm>
            <a:off x="10354171" y="1364208"/>
            <a:ext cx="545444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1034357" y="1364208"/>
            <a:ext cx="54544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22" name="그림 21" descr="시계이(가) 표시된 사진&#10;&#10;자동 생성된 설명">
            <a:extLst>
              <a:ext uri="{FF2B5EF4-FFF2-40B4-BE49-F238E27FC236}">
                <a16:creationId xmlns:a16="http://schemas.microsoft.com/office/drawing/2014/main" id="{00D03D3D-0681-48F7-9510-BDA6E50A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" y="1890131"/>
            <a:ext cx="5755123" cy="32372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EE6F9D-70F2-43F7-A2A4-FBA390E5F9AD}"/>
              </a:ext>
            </a:extLst>
          </p:cNvPr>
          <p:cNvSpPr/>
          <p:nvPr/>
        </p:nvSpPr>
        <p:spPr>
          <a:xfrm>
            <a:off x="5316887" y="5320777"/>
            <a:ext cx="717124" cy="64961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cxnSp>
        <p:nvCxnSpPr>
          <p:cNvPr id="24" name="직선 화살표 연결선 45">
            <a:extLst>
              <a:ext uri="{FF2B5EF4-FFF2-40B4-BE49-F238E27FC236}">
                <a16:creationId xmlns:a16="http://schemas.microsoft.com/office/drawing/2014/main" id="{1D8F59E2-69F3-4B0E-814B-27D9F191D5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675449" y="4925299"/>
            <a:ext cx="2" cy="3954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45">
            <a:extLst>
              <a:ext uri="{FF2B5EF4-FFF2-40B4-BE49-F238E27FC236}">
                <a16:creationId xmlns:a16="http://schemas.microsoft.com/office/drawing/2014/main" id="{B6EAAA01-07AE-430F-9A31-BA71F2DAADE7}"/>
              </a:ext>
            </a:extLst>
          </p:cNvPr>
          <p:cNvCxnSpPr>
            <a:cxnSpLocks/>
          </p:cNvCxnSpPr>
          <p:nvPr/>
        </p:nvCxnSpPr>
        <p:spPr>
          <a:xfrm flipV="1">
            <a:off x="5675449" y="4793915"/>
            <a:ext cx="0" cy="49819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597396-E658-43A8-AB48-7CE072BBD21B}"/>
              </a:ext>
            </a:extLst>
          </p:cNvPr>
          <p:cNvSpPr/>
          <p:nvPr/>
        </p:nvSpPr>
        <p:spPr>
          <a:xfrm>
            <a:off x="593435" y="177697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AD5408-D9D3-4E70-A843-4EB0BB7A3C95}"/>
              </a:ext>
            </a:extLst>
          </p:cNvPr>
          <p:cNvSpPr/>
          <p:nvPr/>
        </p:nvSpPr>
        <p:spPr>
          <a:xfrm>
            <a:off x="708344" y="200328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FF89C4-CA8E-4AB1-A659-E16BAC9E6B4C}"/>
              </a:ext>
            </a:extLst>
          </p:cNvPr>
          <p:cNvSpPr/>
          <p:nvPr/>
        </p:nvSpPr>
        <p:spPr>
          <a:xfrm>
            <a:off x="3562647" y="231570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15">
            <a:extLst>
              <a:ext uri="{FF2B5EF4-FFF2-40B4-BE49-F238E27FC236}">
                <a16:creationId xmlns:a16="http://schemas.microsoft.com/office/drawing/2014/main" id="{1A8EEE9A-BA9A-4C45-AB7E-7B1E629139AA}"/>
              </a:ext>
            </a:extLst>
          </p:cNvPr>
          <p:cNvSpPr/>
          <p:nvPr/>
        </p:nvSpPr>
        <p:spPr>
          <a:xfrm>
            <a:off x="4422074" y="2232644"/>
            <a:ext cx="521214" cy="230220"/>
          </a:xfrm>
          <a:prstGeom prst="wedgeRoundRectCallout">
            <a:avLst>
              <a:gd name="adj1" fmla="val -63857"/>
              <a:gd name="adj2" fmla="val 11271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F435D1-74D2-4D11-8B77-9D8ED3DBE056}"/>
              </a:ext>
            </a:extLst>
          </p:cNvPr>
          <p:cNvSpPr/>
          <p:nvPr/>
        </p:nvSpPr>
        <p:spPr>
          <a:xfrm>
            <a:off x="4261340" y="217286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99712E-6215-490D-A03F-DE138B94D445}"/>
              </a:ext>
            </a:extLst>
          </p:cNvPr>
          <p:cNvSpPr/>
          <p:nvPr/>
        </p:nvSpPr>
        <p:spPr>
          <a:xfrm>
            <a:off x="5560540" y="246286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98F400-6809-463E-8AF9-ED175E33250B}"/>
              </a:ext>
            </a:extLst>
          </p:cNvPr>
          <p:cNvSpPr/>
          <p:nvPr/>
        </p:nvSpPr>
        <p:spPr>
          <a:xfrm>
            <a:off x="2634460" y="187554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946EFA-C62B-4F60-8CF1-BD90DC3729BB}"/>
              </a:ext>
            </a:extLst>
          </p:cNvPr>
          <p:cNvSpPr/>
          <p:nvPr/>
        </p:nvSpPr>
        <p:spPr>
          <a:xfrm>
            <a:off x="5201978" y="400152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48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84783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70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4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강화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에게 상호작용 했을 때 출력되는 팝업 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47441" y="1395092"/>
            <a:ext cx="61743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77387"/>
              </p:ext>
            </p:extLst>
          </p:nvPr>
        </p:nvGraphicFramePr>
        <p:xfrm>
          <a:off x="6531860" y="1875542"/>
          <a:ext cx="5212609" cy="254240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성능을 보여주는 칸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적용된 캐릭터의 코스튬을 보여주는 칸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좌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또는 우로 슬라이드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하는 것으로 코스튬을 선택할 수 있음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코스튬이 소지하지 않은 코스튬의 경우 하단에 구매 버튼이 활성화됨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육성 정도를 보여주는 텍스트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다음 레벨에 획득가능한 효과를 출력함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강화에 필요한 재화 량을 출력하고 하단에 강화 버튼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714123" y="1394708"/>
            <a:ext cx="570680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9434046" y="1370011"/>
            <a:ext cx="54532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3BFA8E4-E7FF-4BBE-A6C7-88C19B16CD37}"/>
              </a:ext>
            </a:extLst>
          </p:cNvPr>
          <p:cNvGrpSpPr/>
          <p:nvPr/>
        </p:nvGrpSpPr>
        <p:grpSpPr>
          <a:xfrm>
            <a:off x="599923" y="1861138"/>
            <a:ext cx="5755123" cy="3237258"/>
            <a:chOff x="1464828" y="2292419"/>
            <a:chExt cx="5755123" cy="32372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BD8AB7C-9221-48AF-B9A8-3E0C7888E167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25" name="그림 24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EA1CFCB3-31B2-4F65-98F5-9B6F95A9A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2F18274-9EC8-429A-A01D-239866EC5AF7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FFB3BF-CEA0-49BB-89DA-DAC404BB5551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7" name="모서리가 둥근 직사각형 20">
            <a:extLst>
              <a:ext uri="{FF2B5EF4-FFF2-40B4-BE49-F238E27FC236}">
                <a16:creationId xmlns:a16="http://schemas.microsoft.com/office/drawing/2014/main" id="{A4FFE7A2-A7B2-4E69-B0A4-9352B30B10B9}"/>
              </a:ext>
            </a:extLst>
          </p:cNvPr>
          <p:cNvSpPr/>
          <p:nvPr/>
        </p:nvSpPr>
        <p:spPr>
          <a:xfrm>
            <a:off x="1209675" y="2107858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374F55-03A9-43C1-8B99-C61B2EFF09D6}"/>
              </a:ext>
            </a:extLst>
          </p:cNvPr>
          <p:cNvSpPr/>
          <p:nvPr/>
        </p:nvSpPr>
        <p:spPr>
          <a:xfrm>
            <a:off x="2648031" y="4760474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CF1F1F-2394-4693-B6ED-47B770EA153F}"/>
              </a:ext>
            </a:extLst>
          </p:cNvPr>
          <p:cNvSpPr/>
          <p:nvPr/>
        </p:nvSpPr>
        <p:spPr>
          <a:xfrm>
            <a:off x="2648031" y="2240027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9E968A-4EBA-4DCF-8D0A-28951FB84C88}"/>
              </a:ext>
            </a:extLst>
          </p:cNvPr>
          <p:cNvSpPr/>
          <p:nvPr/>
        </p:nvSpPr>
        <p:spPr>
          <a:xfrm>
            <a:off x="1407300" y="2572955"/>
            <a:ext cx="1365405" cy="16393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934652-0D19-4724-BE59-AFCCCF3285F3}"/>
              </a:ext>
            </a:extLst>
          </p:cNvPr>
          <p:cNvSpPr/>
          <p:nvPr/>
        </p:nvSpPr>
        <p:spPr>
          <a:xfrm>
            <a:off x="4224467" y="2584570"/>
            <a:ext cx="1323238" cy="3240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육성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LV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255440-F519-4729-800C-0B1B96A64206}"/>
              </a:ext>
            </a:extLst>
          </p:cNvPr>
          <p:cNvSpPr/>
          <p:nvPr/>
        </p:nvSpPr>
        <p:spPr>
          <a:xfrm>
            <a:off x="4224467" y="2973791"/>
            <a:ext cx="1323238" cy="3240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최근 획득한 효과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56687C-C17B-4F11-A652-19F807F253B1}"/>
              </a:ext>
            </a:extLst>
          </p:cNvPr>
          <p:cNvSpPr/>
          <p:nvPr/>
        </p:nvSpPr>
        <p:spPr>
          <a:xfrm>
            <a:off x="4224467" y="3363012"/>
            <a:ext cx="1323238" cy="3240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다음 강화로 획득가능한 효과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B4FA57-55A4-4D2B-BF5D-7413D7E8C25E}"/>
              </a:ext>
            </a:extLst>
          </p:cNvPr>
          <p:cNvSpPr/>
          <p:nvPr/>
        </p:nvSpPr>
        <p:spPr>
          <a:xfrm>
            <a:off x="4311015" y="405440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0C2F6B-4509-4DC9-9690-A974EE3FB90B}"/>
              </a:ext>
            </a:extLst>
          </p:cNvPr>
          <p:cNvSpPr/>
          <p:nvPr/>
        </p:nvSpPr>
        <p:spPr>
          <a:xfrm>
            <a:off x="4317927" y="3729748"/>
            <a:ext cx="113476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필요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재화량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9C96DA-D2CB-4D93-9D88-59A05B10D6CC}"/>
              </a:ext>
            </a:extLst>
          </p:cNvPr>
          <p:cNvSpPr/>
          <p:nvPr/>
        </p:nvSpPr>
        <p:spPr>
          <a:xfrm>
            <a:off x="2946308" y="2572955"/>
            <a:ext cx="1080572" cy="11981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37" name="갈매기형 수장 73">
            <a:extLst>
              <a:ext uri="{FF2B5EF4-FFF2-40B4-BE49-F238E27FC236}">
                <a16:creationId xmlns:a16="http://schemas.microsoft.com/office/drawing/2014/main" id="{977DA06C-8A5F-4DE1-BE86-88F493D6937F}"/>
              </a:ext>
            </a:extLst>
          </p:cNvPr>
          <p:cNvSpPr/>
          <p:nvPr/>
        </p:nvSpPr>
        <p:spPr>
          <a:xfrm rot="10800000">
            <a:off x="2870108" y="2973791"/>
            <a:ext cx="13700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8" name="갈매기형 수장 73">
            <a:extLst>
              <a:ext uri="{FF2B5EF4-FFF2-40B4-BE49-F238E27FC236}">
                <a16:creationId xmlns:a16="http://schemas.microsoft.com/office/drawing/2014/main" id="{BCA4B786-387F-466C-AB32-478FADCDCDD1}"/>
              </a:ext>
            </a:extLst>
          </p:cNvPr>
          <p:cNvSpPr/>
          <p:nvPr/>
        </p:nvSpPr>
        <p:spPr>
          <a:xfrm rot="10800000" flipH="1">
            <a:off x="3966079" y="2973791"/>
            <a:ext cx="137000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AA439E-0158-4DF5-89E1-F5C9C2E14157}"/>
              </a:ext>
            </a:extLst>
          </p:cNvPr>
          <p:cNvSpPr/>
          <p:nvPr/>
        </p:nvSpPr>
        <p:spPr>
          <a:xfrm>
            <a:off x="2919212" y="3940103"/>
            <a:ext cx="1134764" cy="404694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코스튬 구매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1691E-2484-4F39-B65B-10B58F839C4C}"/>
              </a:ext>
            </a:extLst>
          </p:cNvPr>
          <p:cNvSpPr/>
          <p:nvPr/>
        </p:nvSpPr>
        <p:spPr>
          <a:xfrm>
            <a:off x="10128618" y="1395092"/>
            <a:ext cx="61743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503047-2C44-4583-9F47-5DEFD196AE3A}"/>
              </a:ext>
            </a:extLst>
          </p:cNvPr>
          <p:cNvSpPr/>
          <p:nvPr/>
        </p:nvSpPr>
        <p:spPr>
          <a:xfrm>
            <a:off x="10895300" y="1394708"/>
            <a:ext cx="570680" cy="20372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 활성화 버튼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21C361-8611-42A5-9578-79FA5EE53E83}"/>
              </a:ext>
            </a:extLst>
          </p:cNvPr>
          <p:cNvSpPr/>
          <p:nvPr/>
        </p:nvSpPr>
        <p:spPr>
          <a:xfrm>
            <a:off x="1331101" y="251308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B5280B-7EF3-461E-AC9D-8F05A73B32D6}"/>
              </a:ext>
            </a:extLst>
          </p:cNvPr>
          <p:cNvSpPr/>
          <p:nvPr/>
        </p:nvSpPr>
        <p:spPr>
          <a:xfrm>
            <a:off x="2870107" y="248440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E8AFC4-B842-44CD-825A-BAE25FCC9BD9}"/>
              </a:ext>
            </a:extLst>
          </p:cNvPr>
          <p:cNvSpPr/>
          <p:nvPr/>
        </p:nvSpPr>
        <p:spPr>
          <a:xfrm>
            <a:off x="2855421" y="385667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431706-BDAB-4886-A458-25C0EF28841D}"/>
              </a:ext>
            </a:extLst>
          </p:cNvPr>
          <p:cNvSpPr/>
          <p:nvPr/>
        </p:nvSpPr>
        <p:spPr>
          <a:xfrm>
            <a:off x="4192791" y="253561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39CB7F0-D2E4-4C9B-A5FE-AAD2BF406CFF}"/>
              </a:ext>
            </a:extLst>
          </p:cNvPr>
          <p:cNvSpPr/>
          <p:nvPr/>
        </p:nvSpPr>
        <p:spPr>
          <a:xfrm>
            <a:off x="4192791" y="325371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65845F-0279-4632-8EF5-895BE5115954}"/>
              </a:ext>
            </a:extLst>
          </p:cNvPr>
          <p:cNvSpPr/>
          <p:nvPr/>
        </p:nvSpPr>
        <p:spPr>
          <a:xfrm>
            <a:off x="4243943" y="391545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153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07537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스킬 강화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와 상호작용했을 때 등장하는 팝업 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62681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20319"/>
              </p:ext>
            </p:extLst>
          </p:nvPr>
        </p:nvGraphicFramePr>
        <p:xfrm>
          <a:off x="6531860" y="1875542"/>
          <a:ext cx="5212609" cy="150509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스킬의 종류를 알려주는 텍스트와 이미지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강화 정도와 이전에 강화 했던 스킬의 효과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이후 강화로 얻을 수 있는 효과를 출력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상하로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 하는 것으로 열람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버튼 상단에 강화에 필요한 재화를 출력함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721487" y="139509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10555450" y="138235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8842084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F1034E-EE34-4DAF-98A4-446E621711B2}"/>
              </a:ext>
            </a:extLst>
          </p:cNvPr>
          <p:cNvGrpSpPr/>
          <p:nvPr/>
        </p:nvGrpSpPr>
        <p:grpSpPr>
          <a:xfrm>
            <a:off x="685086" y="1956168"/>
            <a:ext cx="5755123" cy="3237258"/>
            <a:chOff x="1464828" y="2292419"/>
            <a:chExt cx="5755123" cy="32372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8163B2D-792E-43B5-A005-3FF895FCD524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25" name="그림 24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944F2BAE-3CBF-4428-9D62-95D31865F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7ED8DF3-97B4-477C-9D83-F28D62736DDD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5BE6A8-1DA4-4B8E-81A9-1DF94E8088A4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7" name="모서리가 둥근 직사각형 20">
            <a:extLst>
              <a:ext uri="{FF2B5EF4-FFF2-40B4-BE49-F238E27FC236}">
                <a16:creationId xmlns:a16="http://schemas.microsoft.com/office/drawing/2014/main" id="{2A599977-B304-4563-B54F-3EFE923536DF}"/>
              </a:ext>
            </a:extLst>
          </p:cNvPr>
          <p:cNvSpPr/>
          <p:nvPr/>
        </p:nvSpPr>
        <p:spPr>
          <a:xfrm>
            <a:off x="1294838" y="2202888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81764F-3221-496A-8A97-5FC96009C9FE}"/>
              </a:ext>
            </a:extLst>
          </p:cNvPr>
          <p:cNvSpPr/>
          <p:nvPr/>
        </p:nvSpPr>
        <p:spPr>
          <a:xfrm>
            <a:off x="2733194" y="4855504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20514C-88AD-4D94-B1BE-55B87AD8850F}"/>
              </a:ext>
            </a:extLst>
          </p:cNvPr>
          <p:cNvSpPr/>
          <p:nvPr/>
        </p:nvSpPr>
        <p:spPr>
          <a:xfrm>
            <a:off x="2733194" y="2335057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1D8389-60D2-4FE9-A31B-9132B114C250}"/>
              </a:ext>
            </a:extLst>
          </p:cNvPr>
          <p:cNvSpPr/>
          <p:nvPr/>
        </p:nvSpPr>
        <p:spPr>
          <a:xfrm>
            <a:off x="1492463" y="2989541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A8FD6E-27F4-470F-A851-6933092B9CCD}"/>
              </a:ext>
            </a:extLst>
          </p:cNvPr>
          <p:cNvSpPr/>
          <p:nvPr/>
        </p:nvSpPr>
        <p:spPr>
          <a:xfrm>
            <a:off x="3004375" y="414943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39906E-FCAB-44C2-BA12-EB5120A94813}"/>
              </a:ext>
            </a:extLst>
          </p:cNvPr>
          <p:cNvSpPr/>
          <p:nvPr/>
        </p:nvSpPr>
        <p:spPr>
          <a:xfrm>
            <a:off x="1611090" y="414943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DD3B3E-50AD-45FC-8FAC-77CA21394C5E}"/>
              </a:ext>
            </a:extLst>
          </p:cNvPr>
          <p:cNvSpPr/>
          <p:nvPr/>
        </p:nvSpPr>
        <p:spPr>
          <a:xfrm>
            <a:off x="2887719" y="2989541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BCFA1A-D458-432D-91B5-6C23D98DB961}"/>
              </a:ext>
            </a:extLst>
          </p:cNvPr>
          <p:cNvSpPr/>
          <p:nvPr/>
        </p:nvSpPr>
        <p:spPr>
          <a:xfrm>
            <a:off x="4378595" y="414943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A6C5B-D0E2-4496-B046-06AEC695FA46}"/>
              </a:ext>
            </a:extLst>
          </p:cNvPr>
          <p:cNvSpPr/>
          <p:nvPr/>
        </p:nvSpPr>
        <p:spPr>
          <a:xfrm>
            <a:off x="4261939" y="2989541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B86FC3-645F-4890-B1D9-C9DD01447465}"/>
              </a:ext>
            </a:extLst>
          </p:cNvPr>
          <p:cNvSpPr/>
          <p:nvPr/>
        </p:nvSpPr>
        <p:spPr>
          <a:xfrm>
            <a:off x="3207339" y="2659715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B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8C15E6-5F27-4AE8-A41A-DFA105BBA62C}"/>
              </a:ext>
            </a:extLst>
          </p:cNvPr>
          <p:cNvSpPr/>
          <p:nvPr/>
        </p:nvSpPr>
        <p:spPr>
          <a:xfrm>
            <a:off x="4587294" y="2659715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C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B0AA77-C71E-45FE-96A6-FC1C5F3313CF}"/>
              </a:ext>
            </a:extLst>
          </p:cNvPr>
          <p:cNvSpPr/>
          <p:nvPr/>
        </p:nvSpPr>
        <p:spPr>
          <a:xfrm>
            <a:off x="1815716" y="2659715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607DF1-E3A7-4E22-AA73-88E7F054A823}"/>
              </a:ext>
            </a:extLst>
          </p:cNvPr>
          <p:cNvSpPr/>
          <p:nvPr/>
        </p:nvSpPr>
        <p:spPr>
          <a:xfrm>
            <a:off x="1611090" y="307487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EB4B10-D1F9-49AD-8480-DE5584D155FB}"/>
              </a:ext>
            </a:extLst>
          </p:cNvPr>
          <p:cNvSpPr/>
          <p:nvPr/>
        </p:nvSpPr>
        <p:spPr>
          <a:xfrm>
            <a:off x="1611090" y="3414588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432D20-9987-4BC7-9BD7-784CC767EC4F}"/>
              </a:ext>
            </a:extLst>
          </p:cNvPr>
          <p:cNvSpPr/>
          <p:nvPr/>
        </p:nvSpPr>
        <p:spPr>
          <a:xfrm>
            <a:off x="1611090" y="3756396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5AB3C3-2184-4B76-898A-036440EE5A89}"/>
              </a:ext>
            </a:extLst>
          </p:cNvPr>
          <p:cNvSpPr/>
          <p:nvPr/>
        </p:nvSpPr>
        <p:spPr>
          <a:xfrm>
            <a:off x="2976261" y="307487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5614A8-3A74-4D36-94CA-8F3A108C0BA1}"/>
              </a:ext>
            </a:extLst>
          </p:cNvPr>
          <p:cNvSpPr/>
          <p:nvPr/>
        </p:nvSpPr>
        <p:spPr>
          <a:xfrm>
            <a:off x="2976261" y="3414588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028A04-760E-490C-9A02-C607D2016257}"/>
              </a:ext>
            </a:extLst>
          </p:cNvPr>
          <p:cNvSpPr/>
          <p:nvPr/>
        </p:nvSpPr>
        <p:spPr>
          <a:xfrm>
            <a:off x="2976261" y="3756396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C9FA71-A2BA-4136-9E68-04B44A1159AE}"/>
              </a:ext>
            </a:extLst>
          </p:cNvPr>
          <p:cNvSpPr/>
          <p:nvPr/>
        </p:nvSpPr>
        <p:spPr>
          <a:xfrm>
            <a:off x="4391255" y="307487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C7DE01-7AC1-43EE-9BA4-F1421F24E24A}"/>
              </a:ext>
            </a:extLst>
          </p:cNvPr>
          <p:cNvSpPr/>
          <p:nvPr/>
        </p:nvSpPr>
        <p:spPr>
          <a:xfrm>
            <a:off x="4391255" y="3414588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E26E5C-0455-41BE-B249-EF5B86F08145}"/>
              </a:ext>
            </a:extLst>
          </p:cNvPr>
          <p:cNvSpPr/>
          <p:nvPr/>
        </p:nvSpPr>
        <p:spPr>
          <a:xfrm>
            <a:off x="4391255" y="3756396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366A25-DC44-48F0-8DB0-16554016C4FF}"/>
              </a:ext>
            </a:extLst>
          </p:cNvPr>
          <p:cNvSpPr/>
          <p:nvPr/>
        </p:nvSpPr>
        <p:spPr>
          <a:xfrm>
            <a:off x="1881046" y="4183166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043C53-E2C1-434E-B2CC-24C4E0891D84}"/>
              </a:ext>
            </a:extLst>
          </p:cNvPr>
          <p:cNvSpPr/>
          <p:nvPr/>
        </p:nvSpPr>
        <p:spPr>
          <a:xfrm>
            <a:off x="4661211" y="4183166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487BC0-3059-484E-B9B2-DFB1318CA652}"/>
              </a:ext>
            </a:extLst>
          </p:cNvPr>
          <p:cNvSpPr/>
          <p:nvPr/>
        </p:nvSpPr>
        <p:spPr>
          <a:xfrm>
            <a:off x="3279325" y="4183166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</a:p>
        </p:txBody>
      </p:sp>
      <p:sp>
        <p:nvSpPr>
          <p:cNvPr id="51" name="갈매기형 수장 73">
            <a:extLst>
              <a:ext uri="{FF2B5EF4-FFF2-40B4-BE49-F238E27FC236}">
                <a16:creationId xmlns:a16="http://schemas.microsoft.com/office/drawing/2014/main" id="{D9881528-9748-4ED6-B55F-862A295A797D}"/>
              </a:ext>
            </a:extLst>
          </p:cNvPr>
          <p:cNvSpPr/>
          <p:nvPr/>
        </p:nvSpPr>
        <p:spPr>
          <a:xfrm rot="16200000">
            <a:off x="2055037" y="2874146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갈매기형 수장 73">
            <a:extLst>
              <a:ext uri="{FF2B5EF4-FFF2-40B4-BE49-F238E27FC236}">
                <a16:creationId xmlns:a16="http://schemas.microsoft.com/office/drawing/2014/main" id="{DE254354-B252-419B-A91C-BDB327FBFB36}"/>
              </a:ext>
            </a:extLst>
          </p:cNvPr>
          <p:cNvSpPr/>
          <p:nvPr/>
        </p:nvSpPr>
        <p:spPr>
          <a:xfrm rot="16200000" flipH="1">
            <a:off x="2051315" y="3854760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3" name="갈매기형 수장 73">
            <a:extLst>
              <a:ext uri="{FF2B5EF4-FFF2-40B4-BE49-F238E27FC236}">
                <a16:creationId xmlns:a16="http://schemas.microsoft.com/office/drawing/2014/main" id="{F338B32E-2DC9-4322-BCEF-A887CB2894B7}"/>
              </a:ext>
            </a:extLst>
          </p:cNvPr>
          <p:cNvSpPr/>
          <p:nvPr/>
        </p:nvSpPr>
        <p:spPr>
          <a:xfrm rot="16200000">
            <a:off x="3464180" y="2874146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갈매기형 수장 73">
            <a:extLst>
              <a:ext uri="{FF2B5EF4-FFF2-40B4-BE49-F238E27FC236}">
                <a16:creationId xmlns:a16="http://schemas.microsoft.com/office/drawing/2014/main" id="{9BDA89F7-694B-47E2-9E9D-5CCA73728B82}"/>
              </a:ext>
            </a:extLst>
          </p:cNvPr>
          <p:cNvSpPr/>
          <p:nvPr/>
        </p:nvSpPr>
        <p:spPr>
          <a:xfrm rot="16200000" flipH="1">
            <a:off x="3460458" y="3854760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갈매기형 수장 73">
            <a:extLst>
              <a:ext uri="{FF2B5EF4-FFF2-40B4-BE49-F238E27FC236}">
                <a16:creationId xmlns:a16="http://schemas.microsoft.com/office/drawing/2014/main" id="{FA9F8F28-68CC-4ABB-A0DE-B2979CC3B3D3}"/>
              </a:ext>
            </a:extLst>
          </p:cNvPr>
          <p:cNvSpPr/>
          <p:nvPr/>
        </p:nvSpPr>
        <p:spPr>
          <a:xfrm rot="16200000">
            <a:off x="4871326" y="2874146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6" name="갈매기형 수장 73">
            <a:extLst>
              <a:ext uri="{FF2B5EF4-FFF2-40B4-BE49-F238E27FC236}">
                <a16:creationId xmlns:a16="http://schemas.microsoft.com/office/drawing/2014/main" id="{921EA82E-A220-457F-8889-57FEC1EFAEC6}"/>
              </a:ext>
            </a:extLst>
          </p:cNvPr>
          <p:cNvSpPr/>
          <p:nvPr/>
        </p:nvSpPr>
        <p:spPr>
          <a:xfrm rot="16200000" flipH="1">
            <a:off x="4867604" y="3854760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FCA1082-80AF-4EC0-89B3-571AC27AA6E8}"/>
              </a:ext>
            </a:extLst>
          </p:cNvPr>
          <p:cNvSpPr/>
          <p:nvPr/>
        </p:nvSpPr>
        <p:spPr>
          <a:xfrm>
            <a:off x="4522969" y="2695669"/>
            <a:ext cx="201431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F14BBB2-493E-4A28-9230-9D4EE4789C39}"/>
              </a:ext>
            </a:extLst>
          </p:cNvPr>
          <p:cNvSpPr/>
          <p:nvPr/>
        </p:nvSpPr>
        <p:spPr>
          <a:xfrm>
            <a:off x="3114327" y="2695669"/>
            <a:ext cx="201431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E1D3-3965-474B-9C40-A8C97BA81218}"/>
              </a:ext>
            </a:extLst>
          </p:cNvPr>
          <p:cNvSpPr/>
          <p:nvPr/>
        </p:nvSpPr>
        <p:spPr>
          <a:xfrm>
            <a:off x="1738813" y="2695669"/>
            <a:ext cx="201431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F3549E8-4493-4F2E-89AC-4B754612C5FE}"/>
              </a:ext>
            </a:extLst>
          </p:cNvPr>
          <p:cNvSpPr/>
          <p:nvPr/>
        </p:nvSpPr>
        <p:spPr>
          <a:xfrm>
            <a:off x="1617056" y="254656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78CA983-BBE4-4C09-AD0A-97EA7F88A274}"/>
              </a:ext>
            </a:extLst>
          </p:cNvPr>
          <p:cNvSpPr/>
          <p:nvPr/>
        </p:nvSpPr>
        <p:spPr>
          <a:xfrm>
            <a:off x="1471913" y="292734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47006DF-B006-49EE-815A-618AF097AA74}"/>
              </a:ext>
            </a:extLst>
          </p:cNvPr>
          <p:cNvSpPr/>
          <p:nvPr/>
        </p:nvSpPr>
        <p:spPr>
          <a:xfrm>
            <a:off x="1657888" y="40801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4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716777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아이템 제작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와 상호작용 했을 때 등장하는 팝업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507815" y="1401344"/>
            <a:ext cx="687586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46430"/>
              </p:ext>
            </p:extLst>
          </p:nvPr>
        </p:nvGraphicFramePr>
        <p:xfrm>
          <a:off x="6531860" y="1875542"/>
          <a:ext cx="5212609" cy="150509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리스트를 순서대로 보여주는 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우로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해 아이템을 열람 할 수 있음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34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선택한 아이템의 제작에 필요한 재료와 아이템의 상태 값 또는 효과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제작 가능 한 경우 활성화됨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10104137" y="1405940"/>
            <a:ext cx="635514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7789956" y="1378353"/>
            <a:ext cx="60728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9305976" y="1401344"/>
            <a:ext cx="687586" cy="1802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5200FC2-474A-403F-9F0B-56519260AD97}"/>
              </a:ext>
            </a:extLst>
          </p:cNvPr>
          <p:cNvGrpSpPr/>
          <p:nvPr/>
        </p:nvGrpSpPr>
        <p:grpSpPr>
          <a:xfrm>
            <a:off x="670408" y="1881188"/>
            <a:ext cx="5755123" cy="3237258"/>
            <a:chOff x="1464828" y="2292419"/>
            <a:chExt cx="5755123" cy="323725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A4FD195-772C-4C85-BD00-6E660E46A531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92" name="그림 91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28B650DF-574C-4F5E-A245-F8D5E955C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B5A38A2-8729-41D3-A930-47F0B52B9BDD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6D45E01-DA68-4603-ACC8-9A37C205AFC6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94" name="모서리가 둥근 직사각형 20">
            <a:extLst>
              <a:ext uri="{FF2B5EF4-FFF2-40B4-BE49-F238E27FC236}">
                <a16:creationId xmlns:a16="http://schemas.microsoft.com/office/drawing/2014/main" id="{B0641DD2-EA09-440D-B92B-ADEB457C01E9}"/>
              </a:ext>
            </a:extLst>
          </p:cNvPr>
          <p:cNvSpPr/>
          <p:nvPr/>
        </p:nvSpPr>
        <p:spPr>
          <a:xfrm>
            <a:off x="1280160" y="2127908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58F4C8C-67A3-4695-91BB-6DB8A45D2767}"/>
              </a:ext>
            </a:extLst>
          </p:cNvPr>
          <p:cNvSpPr/>
          <p:nvPr/>
        </p:nvSpPr>
        <p:spPr>
          <a:xfrm>
            <a:off x="2718516" y="4780524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8752B-9BE3-440D-9C39-BD423F15D6DB}"/>
              </a:ext>
            </a:extLst>
          </p:cNvPr>
          <p:cNvSpPr/>
          <p:nvPr/>
        </p:nvSpPr>
        <p:spPr>
          <a:xfrm>
            <a:off x="2718516" y="2260077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501082F-E624-4A1E-A48B-36D340143401}"/>
              </a:ext>
            </a:extLst>
          </p:cNvPr>
          <p:cNvSpPr/>
          <p:nvPr/>
        </p:nvSpPr>
        <p:spPr>
          <a:xfrm>
            <a:off x="1613709" y="2628473"/>
            <a:ext cx="3859434" cy="5798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제작할 수 있는 아이템의 리스트</a:t>
            </a:r>
          </a:p>
        </p:txBody>
      </p:sp>
      <p:sp>
        <p:nvSpPr>
          <p:cNvPr id="98" name="갈매기형 수장 73">
            <a:extLst>
              <a:ext uri="{FF2B5EF4-FFF2-40B4-BE49-F238E27FC236}">
                <a16:creationId xmlns:a16="http://schemas.microsoft.com/office/drawing/2014/main" id="{D0688579-91E5-4FBC-B7E4-A7F21B415AD3}"/>
              </a:ext>
            </a:extLst>
          </p:cNvPr>
          <p:cNvSpPr/>
          <p:nvPr/>
        </p:nvSpPr>
        <p:spPr>
          <a:xfrm rot="10800000">
            <a:off x="1613709" y="2747099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12F075-5CF6-4F69-A0AB-E1BC936DF072}"/>
              </a:ext>
            </a:extLst>
          </p:cNvPr>
          <p:cNvSpPr/>
          <p:nvPr/>
        </p:nvSpPr>
        <p:spPr>
          <a:xfrm>
            <a:off x="1613708" y="3257331"/>
            <a:ext cx="1776412" cy="9887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기본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상태값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C4387AD-ABEB-4651-9E61-40B4028889B2}"/>
              </a:ext>
            </a:extLst>
          </p:cNvPr>
          <p:cNvSpPr/>
          <p:nvPr/>
        </p:nvSpPr>
        <p:spPr>
          <a:xfrm>
            <a:off x="3465843" y="3257332"/>
            <a:ext cx="1976745" cy="5798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제작에 필요한 재료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4D74149-4346-4010-8972-DE436B54678C}"/>
              </a:ext>
            </a:extLst>
          </p:cNvPr>
          <p:cNvSpPr/>
          <p:nvPr/>
        </p:nvSpPr>
        <p:spPr>
          <a:xfrm>
            <a:off x="3465843" y="3896474"/>
            <a:ext cx="1976745" cy="3495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제작 버튼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B5B7C04-5EE2-45F0-82B0-32AC258E353A}"/>
              </a:ext>
            </a:extLst>
          </p:cNvPr>
          <p:cNvSpPr/>
          <p:nvPr/>
        </p:nvSpPr>
        <p:spPr>
          <a:xfrm>
            <a:off x="1840831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5A42D69-6177-4DF3-AFD4-095B1D55E77D}"/>
              </a:ext>
            </a:extLst>
          </p:cNvPr>
          <p:cNvSpPr/>
          <p:nvPr/>
        </p:nvSpPr>
        <p:spPr>
          <a:xfrm>
            <a:off x="2563334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1F84F8D-CBA2-4E36-A66A-80CFC3967A0D}"/>
              </a:ext>
            </a:extLst>
          </p:cNvPr>
          <p:cNvSpPr/>
          <p:nvPr/>
        </p:nvSpPr>
        <p:spPr>
          <a:xfrm>
            <a:off x="3270187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EC843D-8A56-4790-8DE4-8EABD21E443D}"/>
              </a:ext>
            </a:extLst>
          </p:cNvPr>
          <p:cNvSpPr/>
          <p:nvPr/>
        </p:nvSpPr>
        <p:spPr>
          <a:xfrm>
            <a:off x="3977040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724886-D458-4599-881E-5C5F276F3D10}"/>
              </a:ext>
            </a:extLst>
          </p:cNvPr>
          <p:cNvSpPr/>
          <p:nvPr/>
        </p:nvSpPr>
        <p:spPr>
          <a:xfrm>
            <a:off x="4689645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8" name="갈매기형 수장 73">
            <a:extLst>
              <a:ext uri="{FF2B5EF4-FFF2-40B4-BE49-F238E27FC236}">
                <a16:creationId xmlns:a16="http://schemas.microsoft.com/office/drawing/2014/main" id="{65852DB1-9C73-45C6-A6D6-E6CC9ECE5B1A}"/>
              </a:ext>
            </a:extLst>
          </p:cNvPr>
          <p:cNvSpPr/>
          <p:nvPr/>
        </p:nvSpPr>
        <p:spPr>
          <a:xfrm rot="10800000" flipH="1">
            <a:off x="5257800" y="2749889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3A417B-35CF-4B46-989B-076DFBBFE047}"/>
              </a:ext>
            </a:extLst>
          </p:cNvPr>
          <p:cNvSpPr/>
          <p:nvPr/>
        </p:nvSpPr>
        <p:spPr>
          <a:xfrm>
            <a:off x="10844564" y="1405940"/>
            <a:ext cx="635514" cy="18028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비활성버튼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BDEB84-7963-4722-BFAF-C1F8878D6D37}"/>
              </a:ext>
            </a:extLst>
          </p:cNvPr>
          <p:cNvSpPr/>
          <p:nvPr/>
        </p:nvSpPr>
        <p:spPr>
          <a:xfrm>
            <a:off x="1664934" y="253313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23A7C8D-A9E2-4CF7-A4E4-F0990C8C432E}"/>
              </a:ext>
            </a:extLst>
          </p:cNvPr>
          <p:cNvSpPr/>
          <p:nvPr/>
        </p:nvSpPr>
        <p:spPr>
          <a:xfrm>
            <a:off x="1575731" y="322511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47672FB-A4E0-4441-BE7E-C87F3AECB6A7}"/>
              </a:ext>
            </a:extLst>
          </p:cNvPr>
          <p:cNvSpPr/>
          <p:nvPr/>
        </p:nvSpPr>
        <p:spPr>
          <a:xfrm>
            <a:off x="3371238" y="377303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2F1F51-114D-406E-A31B-8931F9DCAA2A}"/>
              </a:ext>
            </a:extLst>
          </p:cNvPr>
          <p:cNvSpPr/>
          <p:nvPr/>
        </p:nvSpPr>
        <p:spPr>
          <a:xfrm>
            <a:off x="3465843" y="5287710"/>
            <a:ext cx="1976745" cy="349584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제작 버튼</a:t>
            </a:r>
          </a:p>
        </p:txBody>
      </p:sp>
      <p:cxnSp>
        <p:nvCxnSpPr>
          <p:cNvPr id="115" name="직선 화살표 연결선 45">
            <a:extLst>
              <a:ext uri="{FF2B5EF4-FFF2-40B4-BE49-F238E27FC236}">
                <a16:creationId xmlns:a16="http://schemas.microsoft.com/office/drawing/2014/main" id="{5DAD5EB2-6B45-45B6-AEC9-214748D26407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4454216" y="4246060"/>
            <a:ext cx="18725" cy="10416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45">
            <a:extLst>
              <a:ext uri="{FF2B5EF4-FFF2-40B4-BE49-F238E27FC236}">
                <a16:creationId xmlns:a16="http://schemas.microsoft.com/office/drawing/2014/main" id="{98CD5636-C2B1-49E6-9A09-9D555C79D88E}"/>
              </a:ext>
            </a:extLst>
          </p:cNvPr>
          <p:cNvCxnSpPr>
            <a:cxnSpLocks/>
            <a:endCxn id="114" idx="0"/>
          </p:cNvCxnSpPr>
          <p:nvPr/>
        </p:nvCxnSpPr>
        <p:spPr>
          <a:xfrm flipH="1">
            <a:off x="4454216" y="4246058"/>
            <a:ext cx="18725" cy="104165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03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234327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던전에 입장했을 때 화면에 출력되는 화면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전투가 진행됨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99627" y="1401344"/>
            <a:ext cx="51537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546742"/>
              </p:ext>
            </p:extLst>
          </p:nvPr>
        </p:nvGraphicFramePr>
        <p:xfrm>
          <a:off x="6531860" y="1875542"/>
          <a:ext cx="5212609" cy="436635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버튼에 현재 사용중인 무기 아이템의 이미지를 출력함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613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교체 무기의 경우 우측 가장자리에 기본적으로 위치하게 됨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버튼을 일반 터치 보다 긴 시간 터치를 유지할 경우 무기의 정보를 출력함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u="none" strike="noStrike" cap="none" dirty="0">
                          <a:sym typeface="Malgun Gothic"/>
                        </a:rPr>
                        <a:t>③</a:t>
                      </a:r>
                      <a:endParaRPr lang="ko-KR" altLang="en-US"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상태 표시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들을 좌측 상단에 배치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버튼을 화면 우측 상단에 배치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9029564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던전을 진행하면서 획득한 재화를 출력하는 텍스트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0710386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진행중인 방의 위치 정보를 전달하기 위한 용도로 이미지를 출력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중일 때는 일시적으로 출력 하지 않는다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8975541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⑦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상단에 체력바를 배치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35764002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⑧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 아이콘의 경우 </a:t>
                      </a:r>
                      <a:r>
                        <a:rPr lang="ko-KR" altLang="en-US" sz="1000" dirty="0" err="1"/>
                        <a:t>쿨타임이</a:t>
                      </a:r>
                      <a:r>
                        <a:rPr lang="ko-KR" altLang="en-US" sz="1000" dirty="0"/>
                        <a:t> 진행하는 경우 비활성화 버튼으로 처리하고 이미지 위에 흐림 처리를 해 </a:t>
                      </a:r>
                      <a:r>
                        <a:rPr lang="ko-KR" altLang="en-US" sz="1000" dirty="0" err="1"/>
                        <a:t>쿨타임</a:t>
                      </a:r>
                      <a:r>
                        <a:rPr lang="ko-KR" altLang="en-US" sz="1000" dirty="0"/>
                        <a:t> 진행 중임을 연출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886268420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⑨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유저만 움직일 수 있는 경우 유저 캐릭터를 제외한 모든 캐릭터를 회색으로 처리해 대조됨을 </a:t>
                      </a:r>
                      <a:r>
                        <a:rPr lang="ko-KR" altLang="en-US" sz="1000" dirty="0" err="1"/>
                        <a:t>표현해야함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843245769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⑩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초상화와 적용된 버프 이미지를 일반 터치보다 긴 시간 터치를 유지하면 캐릭터의 상세 정보가 출력됨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289214383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594844" y="1405940"/>
            <a:ext cx="476348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3A417B-35CF-4B46-989B-076DFBBFE047}"/>
              </a:ext>
            </a:extLst>
          </p:cNvPr>
          <p:cNvSpPr/>
          <p:nvPr/>
        </p:nvSpPr>
        <p:spPr>
          <a:xfrm>
            <a:off x="9151031" y="1405940"/>
            <a:ext cx="476348" cy="18028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pic>
        <p:nvPicPr>
          <p:cNvPr id="29" name="그림 28" descr="시계이(가) 표시된 사진&#10;&#10;자동 생성된 설명">
            <a:extLst>
              <a:ext uri="{FF2B5EF4-FFF2-40B4-BE49-F238E27FC236}">
                <a16:creationId xmlns:a16="http://schemas.microsoft.com/office/drawing/2014/main" id="{ABCF464E-5C6D-4DD9-8806-DA70685E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1" y="1875542"/>
            <a:ext cx="5749026" cy="323725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7A367E-5A3A-47D4-B4D3-A1DB6B9E1237}"/>
              </a:ext>
            </a:extLst>
          </p:cNvPr>
          <p:cNvSpPr/>
          <p:nvPr/>
        </p:nvSpPr>
        <p:spPr>
          <a:xfrm>
            <a:off x="10905784" y="1401344"/>
            <a:ext cx="590707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8C38B9CE-4F75-441A-B996-4576940C8BA6}"/>
              </a:ext>
            </a:extLst>
          </p:cNvPr>
          <p:cNvSpPr/>
          <p:nvPr/>
        </p:nvSpPr>
        <p:spPr>
          <a:xfrm>
            <a:off x="10312303" y="1336937"/>
            <a:ext cx="513642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3482F2-8DBC-41A1-A5BE-8804E78948CE}"/>
              </a:ext>
            </a:extLst>
          </p:cNvPr>
          <p:cNvSpPr/>
          <p:nvPr/>
        </p:nvSpPr>
        <p:spPr>
          <a:xfrm>
            <a:off x="9707218" y="1348872"/>
            <a:ext cx="525246" cy="30867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가시 영역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793EF00-CB81-42E9-ACC4-0B2A4F479280}"/>
              </a:ext>
            </a:extLst>
          </p:cNvPr>
          <p:cNvSpPr/>
          <p:nvPr/>
        </p:nvSpPr>
        <p:spPr>
          <a:xfrm>
            <a:off x="5340350" y="423941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776613-705F-4DF6-94E6-4C516AC190A1}"/>
              </a:ext>
            </a:extLst>
          </p:cNvPr>
          <p:cNvSpPr/>
          <p:nvPr/>
        </p:nvSpPr>
        <p:spPr>
          <a:xfrm>
            <a:off x="5974702" y="393461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EA0D8B-EA2B-4BF7-823F-349719B5038C}"/>
              </a:ext>
            </a:extLst>
          </p:cNvPr>
          <p:cNvSpPr/>
          <p:nvPr/>
        </p:nvSpPr>
        <p:spPr>
          <a:xfrm>
            <a:off x="691149" y="188118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DCADE04-5A8F-47DF-BD26-C8050E786883}"/>
              </a:ext>
            </a:extLst>
          </p:cNvPr>
          <p:cNvSpPr/>
          <p:nvPr/>
        </p:nvSpPr>
        <p:spPr>
          <a:xfrm>
            <a:off x="5422689" y="188118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C2FD27-BD2A-4BD9-8991-59EDD78A7712}"/>
              </a:ext>
            </a:extLst>
          </p:cNvPr>
          <p:cNvSpPr/>
          <p:nvPr/>
        </p:nvSpPr>
        <p:spPr>
          <a:xfrm>
            <a:off x="4136814" y="186963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981F1F9-7394-4D46-83A0-2C26F6EA62EC}"/>
              </a:ext>
            </a:extLst>
          </p:cNvPr>
          <p:cNvSpPr/>
          <p:nvPr/>
        </p:nvSpPr>
        <p:spPr>
          <a:xfrm>
            <a:off x="5537598" y="228079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116452-43B5-4C72-B508-2C8398CE4958}"/>
              </a:ext>
            </a:extLst>
          </p:cNvPr>
          <p:cNvSpPr/>
          <p:nvPr/>
        </p:nvSpPr>
        <p:spPr>
          <a:xfrm>
            <a:off x="3165873" y="287134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DE8B337-468D-4A8C-8E04-FDBC21DDEC6A}"/>
              </a:ext>
            </a:extLst>
          </p:cNvPr>
          <p:cNvSpPr/>
          <p:nvPr/>
        </p:nvSpPr>
        <p:spPr>
          <a:xfrm>
            <a:off x="4864002" y="5181600"/>
            <a:ext cx="476348" cy="379999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0D809DF-7E6F-445E-A1B3-3CC37CAC2594}"/>
              </a:ext>
            </a:extLst>
          </p:cNvPr>
          <p:cNvSpPr/>
          <p:nvPr/>
        </p:nvSpPr>
        <p:spPr>
          <a:xfrm>
            <a:off x="4749093" y="452067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2944FD-690C-49DE-9CEF-E3BAECA70CD6}"/>
              </a:ext>
            </a:extLst>
          </p:cNvPr>
          <p:cNvSpPr/>
          <p:nvPr/>
        </p:nvSpPr>
        <p:spPr>
          <a:xfrm>
            <a:off x="3258261" y="326207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610C8F7-ACDF-4D63-9338-8289A3E93B6C}"/>
              </a:ext>
            </a:extLst>
          </p:cNvPr>
          <p:cNvSpPr/>
          <p:nvPr/>
        </p:nvSpPr>
        <p:spPr>
          <a:xfrm>
            <a:off x="691148" y="2337945"/>
            <a:ext cx="353509" cy="34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45">
            <a:extLst>
              <a:ext uri="{FF2B5EF4-FFF2-40B4-BE49-F238E27FC236}">
                <a16:creationId xmlns:a16="http://schemas.microsoft.com/office/drawing/2014/main" id="{AF10912B-4371-4654-BB17-45BFE409E9A8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5102176" y="4983480"/>
            <a:ext cx="0" cy="1981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45">
            <a:extLst>
              <a:ext uri="{FF2B5EF4-FFF2-40B4-BE49-F238E27FC236}">
                <a16:creationId xmlns:a16="http://schemas.microsoft.com/office/drawing/2014/main" id="{8A04AB2F-AEEE-463F-8245-F9531CC640F9}"/>
              </a:ext>
            </a:extLst>
          </p:cNvPr>
          <p:cNvCxnSpPr>
            <a:cxnSpLocks/>
          </p:cNvCxnSpPr>
          <p:nvPr/>
        </p:nvCxnSpPr>
        <p:spPr>
          <a:xfrm flipV="1">
            <a:off x="5102176" y="4983480"/>
            <a:ext cx="0" cy="12931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70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97314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사망했을 때 출력되는 팝업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890370" y="1401344"/>
            <a:ext cx="687586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135446"/>
              </p:ext>
            </p:extLst>
          </p:nvPr>
        </p:nvGraphicFramePr>
        <p:xfrm>
          <a:off x="6531860" y="1875542"/>
          <a:ext cx="5212609" cy="562254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사망했을 때 출력되는 팝업 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688531" y="1413066"/>
            <a:ext cx="635514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8172511" y="1378353"/>
            <a:ext cx="60728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E1D7C34E-1769-4E28-94F5-85CF3067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1" y="1881188"/>
            <a:ext cx="5749026" cy="32372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1C4B39-BAFE-4F35-8FE9-C5F1EA051DF1}"/>
              </a:ext>
            </a:extLst>
          </p:cNvPr>
          <p:cNvSpPr/>
          <p:nvPr/>
        </p:nvSpPr>
        <p:spPr>
          <a:xfrm>
            <a:off x="657961" y="1893048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05F8ED64-17EE-44AB-98C3-17898F219771}"/>
              </a:ext>
            </a:extLst>
          </p:cNvPr>
          <p:cNvSpPr/>
          <p:nvPr/>
        </p:nvSpPr>
        <p:spPr>
          <a:xfrm>
            <a:off x="2034138" y="2812807"/>
            <a:ext cx="2979056" cy="12016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183B38-B519-420C-BCA7-178A7B003E10}"/>
              </a:ext>
            </a:extLst>
          </p:cNvPr>
          <p:cNvSpPr/>
          <p:nvPr/>
        </p:nvSpPr>
        <p:spPr>
          <a:xfrm>
            <a:off x="2868973" y="2865747"/>
            <a:ext cx="1327652" cy="3486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캐릭터가 사망했습니다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 하시겠습니까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C0D8E9-8AEA-4A70-A48C-F6AC8F2FA5A5}"/>
              </a:ext>
            </a:extLst>
          </p:cNvPr>
          <p:cNvSpPr/>
          <p:nvPr/>
        </p:nvSpPr>
        <p:spPr>
          <a:xfrm>
            <a:off x="2868323" y="4811293"/>
            <a:ext cx="1328302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5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E385E7-B779-42C9-A14D-9178E814E7F4}"/>
              </a:ext>
            </a:extLst>
          </p:cNvPr>
          <p:cNvSpPr/>
          <p:nvPr/>
        </p:nvSpPr>
        <p:spPr>
          <a:xfrm>
            <a:off x="2143725" y="3351207"/>
            <a:ext cx="478947" cy="4295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5DA3BB-C6AE-433B-BCBE-5517411D04E7}"/>
              </a:ext>
            </a:extLst>
          </p:cNvPr>
          <p:cNvSpPr/>
          <p:nvPr/>
        </p:nvSpPr>
        <p:spPr>
          <a:xfrm>
            <a:off x="3571470" y="3351207"/>
            <a:ext cx="478946" cy="4295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광고 시청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B8831E-163C-4965-B215-C7F24F3026C1}"/>
              </a:ext>
            </a:extLst>
          </p:cNvPr>
          <p:cNvSpPr/>
          <p:nvPr/>
        </p:nvSpPr>
        <p:spPr>
          <a:xfrm>
            <a:off x="2738509" y="3412473"/>
            <a:ext cx="717124" cy="2993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E34C2-39EB-4F6F-8AEF-ECF8EB723FC7}"/>
              </a:ext>
            </a:extLst>
          </p:cNvPr>
          <p:cNvSpPr/>
          <p:nvPr/>
        </p:nvSpPr>
        <p:spPr>
          <a:xfrm>
            <a:off x="4166253" y="3412473"/>
            <a:ext cx="717124" cy="2993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D53802-B6C4-49CD-9D5F-87A4B2A7A7F4}"/>
              </a:ext>
            </a:extLst>
          </p:cNvPr>
          <p:cNvSpPr/>
          <p:nvPr/>
        </p:nvSpPr>
        <p:spPr>
          <a:xfrm>
            <a:off x="2065976" y="28118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9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82573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3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/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인벤토리 버튼을 눌었을 때 등장하는 팝업 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9813137" y="1377455"/>
            <a:ext cx="544212" cy="203726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416375" y="1401344"/>
            <a:ext cx="61617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00040"/>
              </p:ext>
            </p:extLst>
          </p:nvPr>
        </p:nvGraphicFramePr>
        <p:xfrm>
          <a:off x="6531860" y="1875542"/>
          <a:ext cx="5212609" cy="185086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종류별로 분류해 정리하여 유저에게 보여줌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427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유저가 사용중인 아이템을 보여줌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아이템을 일반 터치보다 긴 시간 터치하고 있는 경우 아이템에 대한 설명이 출력되는 </a:t>
                      </a:r>
                      <a:r>
                        <a:rPr lang="ko-KR" altLang="en-US" sz="1000" dirty="0" err="1"/>
                        <a:t>툴팁이</a:t>
                      </a:r>
                      <a:r>
                        <a:rPr lang="ko-KR" altLang="en-US" sz="1000" dirty="0"/>
                        <a:t> 등장함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 칸의 확장성을 유저에게 알려주는 그림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3429232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11152099" y="1405940"/>
            <a:ext cx="569510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7789956" y="1378353"/>
            <a:ext cx="54421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DD119E-884D-453F-8FDD-DD9F4162B96D}"/>
              </a:ext>
            </a:extLst>
          </p:cNvPr>
          <p:cNvSpPr/>
          <p:nvPr/>
        </p:nvSpPr>
        <p:spPr>
          <a:xfrm>
            <a:off x="9114756" y="1390702"/>
            <a:ext cx="61617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0439556" y="1401344"/>
            <a:ext cx="616174" cy="1802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61" name="그림 60" descr="시계이(가) 표시된 사진&#10;&#10;자동 생성된 설명">
            <a:extLst>
              <a:ext uri="{FF2B5EF4-FFF2-40B4-BE49-F238E27FC236}">
                <a16:creationId xmlns:a16="http://schemas.microsoft.com/office/drawing/2014/main" id="{28D7C482-4C5B-455C-AD46-175457AD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" y="1875542"/>
            <a:ext cx="5755123" cy="3237257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ADB9D1-F43C-4DD6-B943-D2FD8278DCAA}"/>
              </a:ext>
            </a:extLst>
          </p:cNvPr>
          <p:cNvSpPr/>
          <p:nvPr/>
        </p:nvSpPr>
        <p:spPr>
          <a:xfrm>
            <a:off x="685086" y="1875542"/>
            <a:ext cx="5754240" cy="323725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20">
            <a:extLst>
              <a:ext uri="{FF2B5EF4-FFF2-40B4-BE49-F238E27FC236}">
                <a16:creationId xmlns:a16="http://schemas.microsoft.com/office/drawing/2014/main" id="{E8E3811F-F245-4A52-AC31-F549F28D51C4}"/>
              </a:ext>
            </a:extLst>
          </p:cNvPr>
          <p:cNvSpPr/>
          <p:nvPr/>
        </p:nvSpPr>
        <p:spPr>
          <a:xfrm>
            <a:off x="1342907" y="2134806"/>
            <a:ext cx="4422123" cy="24691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034D308-6715-4C33-90FD-F98BD39431C0}"/>
              </a:ext>
            </a:extLst>
          </p:cNvPr>
          <p:cNvSpPr/>
          <p:nvPr/>
        </p:nvSpPr>
        <p:spPr>
          <a:xfrm>
            <a:off x="2853038" y="2457406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F3B066-365E-4A2A-AC6B-01DFBD196C37}"/>
              </a:ext>
            </a:extLst>
          </p:cNvPr>
          <p:cNvSpPr/>
          <p:nvPr/>
        </p:nvSpPr>
        <p:spPr>
          <a:xfrm>
            <a:off x="3166027" y="220075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644D90-AFFA-49D3-92DB-EF96E4E0297C}"/>
              </a:ext>
            </a:extLst>
          </p:cNvPr>
          <p:cNvSpPr/>
          <p:nvPr/>
        </p:nvSpPr>
        <p:spPr>
          <a:xfrm>
            <a:off x="3772909" y="2457406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E17D96D-02E1-45EA-885E-C6BF4DCE583C}"/>
              </a:ext>
            </a:extLst>
          </p:cNvPr>
          <p:cNvSpPr/>
          <p:nvPr/>
        </p:nvSpPr>
        <p:spPr>
          <a:xfrm>
            <a:off x="4692780" y="2457406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68" name="모서리가 둥근 직사각형 20">
            <a:extLst>
              <a:ext uri="{FF2B5EF4-FFF2-40B4-BE49-F238E27FC236}">
                <a16:creationId xmlns:a16="http://schemas.microsoft.com/office/drawing/2014/main" id="{2FCEF20E-4FAA-4EC0-B1C6-F9509145889D}"/>
              </a:ext>
            </a:extLst>
          </p:cNvPr>
          <p:cNvSpPr/>
          <p:nvPr/>
        </p:nvSpPr>
        <p:spPr>
          <a:xfrm>
            <a:off x="2668745" y="2687107"/>
            <a:ext cx="2946039" cy="172658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모서리가 둥근 직사각형 20">
            <a:extLst>
              <a:ext uri="{FF2B5EF4-FFF2-40B4-BE49-F238E27FC236}">
                <a16:creationId xmlns:a16="http://schemas.microsoft.com/office/drawing/2014/main" id="{3ACD176D-4E5E-4D35-9845-FBB36926CEFC}"/>
              </a:ext>
            </a:extLst>
          </p:cNvPr>
          <p:cNvSpPr/>
          <p:nvPr/>
        </p:nvSpPr>
        <p:spPr>
          <a:xfrm>
            <a:off x="1494157" y="2687108"/>
            <a:ext cx="1173706" cy="17322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DDC5F50-88FE-4020-A781-7359F13D8AC9}"/>
              </a:ext>
            </a:extLst>
          </p:cNvPr>
          <p:cNvSpPr/>
          <p:nvPr/>
        </p:nvSpPr>
        <p:spPr>
          <a:xfrm>
            <a:off x="1710032" y="2427795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 중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A5CF15-3CB1-45DF-B953-D7D39598EE8B}"/>
              </a:ext>
            </a:extLst>
          </p:cNvPr>
          <p:cNvSpPr/>
          <p:nvPr/>
        </p:nvSpPr>
        <p:spPr>
          <a:xfrm>
            <a:off x="1722448" y="2902367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E51A029-61B5-4042-B9B3-B33B2B6FDCCE}"/>
              </a:ext>
            </a:extLst>
          </p:cNvPr>
          <p:cNvSpPr/>
          <p:nvPr/>
        </p:nvSpPr>
        <p:spPr>
          <a:xfrm>
            <a:off x="1722448" y="3626963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64B3908-847A-4307-A84F-449D58240F38}"/>
              </a:ext>
            </a:extLst>
          </p:cNvPr>
          <p:cNvSpPr/>
          <p:nvPr/>
        </p:nvSpPr>
        <p:spPr>
          <a:xfrm>
            <a:off x="1814241" y="2935371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5A09DA-6157-4CD7-A453-A8A95856A71D}"/>
              </a:ext>
            </a:extLst>
          </p:cNvPr>
          <p:cNvSpPr/>
          <p:nvPr/>
        </p:nvSpPr>
        <p:spPr>
          <a:xfrm>
            <a:off x="1814241" y="366701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8C92909-6A98-4233-8B19-103221954750}"/>
              </a:ext>
            </a:extLst>
          </p:cNvPr>
          <p:cNvSpPr/>
          <p:nvPr/>
        </p:nvSpPr>
        <p:spPr>
          <a:xfrm>
            <a:off x="2801167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4FD358-EE30-4FE4-A06F-18BE5F9BAD7D}"/>
              </a:ext>
            </a:extLst>
          </p:cNvPr>
          <p:cNvSpPr/>
          <p:nvPr/>
        </p:nvSpPr>
        <p:spPr>
          <a:xfrm>
            <a:off x="3521543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90E9268-FA77-4725-918C-485881321913}"/>
              </a:ext>
            </a:extLst>
          </p:cNvPr>
          <p:cNvSpPr/>
          <p:nvPr/>
        </p:nvSpPr>
        <p:spPr>
          <a:xfrm>
            <a:off x="4241919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85F1121-900B-4AE7-A528-F86FCFFEFE10}"/>
              </a:ext>
            </a:extLst>
          </p:cNvPr>
          <p:cNvSpPr/>
          <p:nvPr/>
        </p:nvSpPr>
        <p:spPr>
          <a:xfrm>
            <a:off x="4957537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404DE0-6933-4683-9441-D2008A3B468F}"/>
              </a:ext>
            </a:extLst>
          </p:cNvPr>
          <p:cNvSpPr/>
          <p:nvPr/>
        </p:nvSpPr>
        <p:spPr>
          <a:xfrm>
            <a:off x="2801167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17DB99A-1290-4C54-9AC8-0F5F8A3F04F0}"/>
              </a:ext>
            </a:extLst>
          </p:cNvPr>
          <p:cNvSpPr/>
          <p:nvPr/>
        </p:nvSpPr>
        <p:spPr>
          <a:xfrm>
            <a:off x="3521543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93F318D-D529-4C2F-8988-FC960406D2D5}"/>
              </a:ext>
            </a:extLst>
          </p:cNvPr>
          <p:cNvSpPr/>
          <p:nvPr/>
        </p:nvSpPr>
        <p:spPr>
          <a:xfrm>
            <a:off x="4241919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E5E5C5-AC5A-402B-94E6-30B4ECE35249}"/>
              </a:ext>
            </a:extLst>
          </p:cNvPr>
          <p:cNvSpPr/>
          <p:nvPr/>
        </p:nvSpPr>
        <p:spPr>
          <a:xfrm>
            <a:off x="4957537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6460188-1997-4BC6-9240-DBFABC25CA69}"/>
              </a:ext>
            </a:extLst>
          </p:cNvPr>
          <p:cNvSpPr/>
          <p:nvPr/>
        </p:nvSpPr>
        <p:spPr>
          <a:xfrm>
            <a:off x="2967277" y="4790202"/>
            <a:ext cx="118985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A167709F-CEDB-466F-A75D-E61E94042E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49" y="3663860"/>
            <a:ext cx="405236" cy="3433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2B1B0352-01DC-4EB5-A2A4-4041586CD9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58" y="3663860"/>
            <a:ext cx="405236" cy="34330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618DF48-575C-40C0-BE93-26F8BF653A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81" y="3663860"/>
            <a:ext cx="405236" cy="34330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0753728-D983-4CE6-8F6A-6D802E56C7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72" y="3663860"/>
            <a:ext cx="405236" cy="343301"/>
          </a:xfrm>
          <a:prstGeom prst="rect">
            <a:avLst/>
          </a:prstGeom>
        </p:spPr>
      </p:pic>
      <p:sp>
        <p:nvSpPr>
          <p:cNvPr id="88" name="모서리가 둥근 사각형 설명선 15">
            <a:extLst>
              <a:ext uri="{FF2B5EF4-FFF2-40B4-BE49-F238E27FC236}">
                <a16:creationId xmlns:a16="http://schemas.microsoft.com/office/drawing/2014/main" id="{4FE76CA9-4776-4F7C-9128-FEBF49AB9E65}"/>
              </a:ext>
            </a:extLst>
          </p:cNvPr>
          <p:cNvSpPr/>
          <p:nvPr/>
        </p:nvSpPr>
        <p:spPr>
          <a:xfrm>
            <a:off x="2785099" y="3683744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7EF9D8-A404-41FD-AFD0-62995C3DAC43}"/>
              </a:ext>
            </a:extLst>
          </p:cNvPr>
          <p:cNvSpPr/>
          <p:nvPr/>
        </p:nvSpPr>
        <p:spPr>
          <a:xfrm>
            <a:off x="1573853" y="218501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D0CC4D-0DDE-4AE3-A3D7-12A8861C49E0}"/>
              </a:ext>
            </a:extLst>
          </p:cNvPr>
          <p:cNvSpPr/>
          <p:nvPr/>
        </p:nvSpPr>
        <p:spPr>
          <a:xfrm>
            <a:off x="1467168" y="268710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76C679-D9CE-4D1B-8610-9A59F5950595}"/>
              </a:ext>
            </a:extLst>
          </p:cNvPr>
          <p:cNvSpPr/>
          <p:nvPr/>
        </p:nvSpPr>
        <p:spPr>
          <a:xfrm>
            <a:off x="2724398" y="360097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9C3085-DCF8-4593-81F0-9B565B0164FF}"/>
              </a:ext>
            </a:extLst>
          </p:cNvPr>
          <p:cNvSpPr/>
          <p:nvPr/>
        </p:nvSpPr>
        <p:spPr>
          <a:xfrm>
            <a:off x="4204212" y="352329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18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674815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구입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982055"/>
              </p:ext>
            </p:extLst>
          </p:nvPr>
        </p:nvGraphicFramePr>
        <p:xfrm>
          <a:off x="6531860" y="1875542"/>
          <a:ext cx="5212609" cy="2576681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상인이 랜덤으로 가져온 아이템을 낮은 가격 순으로 나열해 화면에 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80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아이템 이미지 우측 상단에 할인표시를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가격과 할인된 가격을 나눠서 유저에게 알려줌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아이템을 선택하지 않거나 선택한 아이템을 구매할 재화가 부족할 경우 구매 버튼을 비활성화 시킴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인벤토리에서 선택한 아이템을 판매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인벤토리에서 선택한 아이템의 판매 가를 총 합으로 출력함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pic>
        <p:nvPicPr>
          <p:cNvPr id="148" name="그림 147" descr="시계이(가) 표시된 사진&#10;&#10;자동 생성된 설명">
            <a:extLst>
              <a:ext uri="{FF2B5EF4-FFF2-40B4-BE49-F238E27FC236}">
                <a16:creationId xmlns:a16="http://schemas.microsoft.com/office/drawing/2014/main" id="{3C6B0D01-66F0-4813-B308-918050CF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3" y="1901449"/>
            <a:ext cx="5749026" cy="3237257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13FBD0A-E837-4345-B292-F527F8C5CEF8}"/>
              </a:ext>
            </a:extLst>
          </p:cNvPr>
          <p:cNvSpPr/>
          <p:nvPr/>
        </p:nvSpPr>
        <p:spPr>
          <a:xfrm>
            <a:off x="560453" y="1913309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모서리가 둥근 직사각형 20">
            <a:extLst>
              <a:ext uri="{FF2B5EF4-FFF2-40B4-BE49-F238E27FC236}">
                <a16:creationId xmlns:a16="http://schemas.microsoft.com/office/drawing/2014/main" id="{0775A77A-92A3-40BC-BC4D-F6072E5E7D08}"/>
              </a:ext>
            </a:extLst>
          </p:cNvPr>
          <p:cNvSpPr/>
          <p:nvPr/>
        </p:nvSpPr>
        <p:spPr>
          <a:xfrm>
            <a:off x="771985" y="2018774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4E52AB-4043-42FB-9C8F-E26D0E0A8A77}"/>
              </a:ext>
            </a:extLst>
          </p:cNvPr>
          <p:cNvSpPr/>
          <p:nvPr/>
        </p:nvSpPr>
        <p:spPr>
          <a:xfrm>
            <a:off x="2913789" y="4831554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050EBC8-245D-418B-84F5-0C2800AF06D2}"/>
              </a:ext>
            </a:extLst>
          </p:cNvPr>
          <p:cNvSpPr/>
          <p:nvPr/>
        </p:nvSpPr>
        <p:spPr>
          <a:xfrm>
            <a:off x="944212" y="253738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6979AF1-1C91-434D-8E9F-50E0104DD23F}"/>
              </a:ext>
            </a:extLst>
          </p:cNvPr>
          <p:cNvSpPr/>
          <p:nvPr/>
        </p:nvSpPr>
        <p:spPr>
          <a:xfrm>
            <a:off x="1534611" y="253738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92E76DD-70BC-4A1B-9160-B3CE60C16D29}"/>
              </a:ext>
            </a:extLst>
          </p:cNvPr>
          <p:cNvSpPr/>
          <p:nvPr/>
        </p:nvSpPr>
        <p:spPr>
          <a:xfrm>
            <a:off x="2150962" y="253738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0E97B278-9550-4345-A627-AAEE7747EA6B}"/>
              </a:ext>
            </a:extLst>
          </p:cNvPr>
          <p:cNvSpPr/>
          <p:nvPr/>
        </p:nvSpPr>
        <p:spPr>
          <a:xfrm>
            <a:off x="2899784" y="2111883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A79626C-0753-4EF0-952B-DA62EFCD8A48}"/>
              </a:ext>
            </a:extLst>
          </p:cNvPr>
          <p:cNvSpPr/>
          <p:nvPr/>
        </p:nvSpPr>
        <p:spPr>
          <a:xfrm>
            <a:off x="5165919" y="215229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65C64A2-34E9-4A34-B8C5-6800734888CD}"/>
              </a:ext>
            </a:extLst>
          </p:cNvPr>
          <p:cNvSpPr/>
          <p:nvPr/>
        </p:nvSpPr>
        <p:spPr>
          <a:xfrm>
            <a:off x="2769097" y="253738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158" name="모서리가 둥근 직사각형 20">
            <a:extLst>
              <a:ext uri="{FF2B5EF4-FFF2-40B4-BE49-F238E27FC236}">
                <a16:creationId xmlns:a16="http://schemas.microsoft.com/office/drawing/2014/main" id="{F89B11E3-F71F-477A-8782-62BA05652AD7}"/>
              </a:ext>
            </a:extLst>
          </p:cNvPr>
          <p:cNvSpPr/>
          <p:nvPr/>
        </p:nvSpPr>
        <p:spPr>
          <a:xfrm>
            <a:off x="827651" y="271788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2D53C36-D205-4AA6-9D2D-BF47705D2350}"/>
              </a:ext>
            </a:extLst>
          </p:cNvPr>
          <p:cNvSpPr/>
          <p:nvPr/>
        </p:nvSpPr>
        <p:spPr>
          <a:xfrm>
            <a:off x="4040618" y="253123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3B0860F-1333-47B4-9430-8A19A7375F67}"/>
              </a:ext>
            </a:extLst>
          </p:cNvPr>
          <p:cNvSpPr/>
          <p:nvPr/>
        </p:nvSpPr>
        <p:spPr>
          <a:xfrm>
            <a:off x="4631017" y="253123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C9922E2C-8D53-47A3-9EFB-8A69F70BD00C}"/>
              </a:ext>
            </a:extLst>
          </p:cNvPr>
          <p:cNvSpPr/>
          <p:nvPr/>
        </p:nvSpPr>
        <p:spPr>
          <a:xfrm>
            <a:off x="5247368" y="253123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F9D675F1-57DC-44DF-B4D9-2DE2E4ADC64F}"/>
              </a:ext>
            </a:extLst>
          </p:cNvPr>
          <p:cNvSpPr/>
          <p:nvPr/>
        </p:nvSpPr>
        <p:spPr>
          <a:xfrm>
            <a:off x="3753644" y="271173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81BD9354-D888-4C38-AF76-C439181DBC09}"/>
              </a:ext>
            </a:extLst>
          </p:cNvPr>
          <p:cNvGrpSpPr/>
          <p:nvPr/>
        </p:nvGrpSpPr>
        <p:grpSpPr>
          <a:xfrm>
            <a:off x="1276950" y="3118958"/>
            <a:ext cx="1942804" cy="493030"/>
            <a:chOff x="2205038" y="3612245"/>
            <a:chExt cx="1942804" cy="493030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2DD0628-FCD6-4C6A-ADED-AB39C5B147CC}"/>
                </a:ext>
              </a:extLst>
            </p:cNvPr>
            <p:cNvSpPr/>
            <p:nvPr/>
          </p:nvSpPr>
          <p:spPr>
            <a:xfrm>
              <a:off x="2205038" y="3612245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8F37C09-B378-441C-A5D8-7955FF4DE6A6}"/>
                </a:ext>
              </a:extLst>
            </p:cNvPr>
            <p:cNvSpPr/>
            <p:nvPr/>
          </p:nvSpPr>
          <p:spPr>
            <a:xfrm>
              <a:off x="2921395" y="3612245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A12C1B17-D6D3-4C65-95B1-A07AF5BB81E9}"/>
                </a:ext>
              </a:extLst>
            </p:cNvPr>
            <p:cNvSpPr/>
            <p:nvPr/>
          </p:nvSpPr>
          <p:spPr>
            <a:xfrm>
              <a:off x="3643017" y="3612245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EA94D9E-D7C7-43F3-AE4A-ECCD89A4EA17}"/>
              </a:ext>
            </a:extLst>
          </p:cNvPr>
          <p:cNvGrpSpPr/>
          <p:nvPr/>
        </p:nvGrpSpPr>
        <p:grpSpPr>
          <a:xfrm>
            <a:off x="1334262" y="3182315"/>
            <a:ext cx="1835535" cy="378305"/>
            <a:chOff x="4574667" y="3632330"/>
            <a:chExt cx="2459698" cy="506946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11C3136-7D40-4B05-9B50-292E46138D6B}"/>
                </a:ext>
              </a:extLst>
            </p:cNvPr>
            <p:cNvSpPr/>
            <p:nvPr/>
          </p:nvSpPr>
          <p:spPr>
            <a:xfrm>
              <a:off x="4574667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C2855DCB-558C-475E-88E6-9C99D52F4245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485246E-B64C-4C10-B0DE-B69228FA428F}"/>
                </a:ext>
              </a:extLst>
            </p:cNvPr>
            <p:cNvSpPr/>
            <p:nvPr/>
          </p:nvSpPr>
          <p:spPr>
            <a:xfrm>
              <a:off x="649741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pic>
        <p:nvPicPr>
          <p:cNvPr id="173" name="그림 172">
            <a:extLst>
              <a:ext uri="{FF2B5EF4-FFF2-40B4-BE49-F238E27FC236}">
                <a16:creationId xmlns:a16="http://schemas.microsoft.com/office/drawing/2014/main" id="{C1B0E95B-6D8D-490F-93CD-08F436B0A3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1358205" y="3272197"/>
            <a:ext cx="326822" cy="269946"/>
          </a:xfrm>
          <a:prstGeom prst="rect">
            <a:avLst/>
          </a:prstGeom>
        </p:spPr>
      </p:pic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E47A737-55FB-43C6-820E-B6F62EC8D619}"/>
              </a:ext>
            </a:extLst>
          </p:cNvPr>
          <p:cNvSpPr/>
          <p:nvPr/>
        </p:nvSpPr>
        <p:spPr>
          <a:xfrm>
            <a:off x="1189663" y="2905575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A340801-6E5D-4A14-AA46-88D95792DAEB}"/>
              </a:ext>
            </a:extLst>
          </p:cNvPr>
          <p:cNvSpPr/>
          <p:nvPr/>
        </p:nvSpPr>
        <p:spPr>
          <a:xfrm>
            <a:off x="1920773" y="2905575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FAB9D929-D881-44E8-9187-A3DFE57A20B0}"/>
              </a:ext>
            </a:extLst>
          </p:cNvPr>
          <p:cNvSpPr/>
          <p:nvPr/>
        </p:nvSpPr>
        <p:spPr>
          <a:xfrm>
            <a:off x="2651883" y="2905575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B63F792-A5B1-4C5C-B964-3CF303BBB4B6}"/>
              </a:ext>
            </a:extLst>
          </p:cNvPr>
          <p:cNvSpPr/>
          <p:nvPr/>
        </p:nvSpPr>
        <p:spPr>
          <a:xfrm>
            <a:off x="1189663" y="3652803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99CF139-11CB-4BA3-8991-7BAC45DE5A74}"/>
              </a:ext>
            </a:extLst>
          </p:cNvPr>
          <p:cNvSpPr/>
          <p:nvPr/>
        </p:nvSpPr>
        <p:spPr>
          <a:xfrm>
            <a:off x="1920773" y="3652803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88E809E-6249-46A7-97B5-BA3F3D5806F2}"/>
              </a:ext>
            </a:extLst>
          </p:cNvPr>
          <p:cNvSpPr/>
          <p:nvPr/>
        </p:nvSpPr>
        <p:spPr>
          <a:xfrm>
            <a:off x="2651883" y="3652803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F11185F-8A17-4042-9DB3-74FB7691A175}"/>
              </a:ext>
            </a:extLst>
          </p:cNvPr>
          <p:cNvSpPr/>
          <p:nvPr/>
        </p:nvSpPr>
        <p:spPr>
          <a:xfrm>
            <a:off x="1189663" y="3846008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할인가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C01E47A-41D1-48C8-8991-19607CE87E69}"/>
              </a:ext>
            </a:extLst>
          </p:cNvPr>
          <p:cNvSpPr/>
          <p:nvPr/>
        </p:nvSpPr>
        <p:spPr>
          <a:xfrm>
            <a:off x="1920773" y="3846008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할인가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4B01D43-FFBD-4D0C-B10D-C4CBA7CFB140}"/>
              </a:ext>
            </a:extLst>
          </p:cNvPr>
          <p:cNvSpPr/>
          <p:nvPr/>
        </p:nvSpPr>
        <p:spPr>
          <a:xfrm>
            <a:off x="2651883" y="3846008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할인가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60D60D1-607A-4A7D-B565-44EA6C00F9CB}"/>
              </a:ext>
            </a:extLst>
          </p:cNvPr>
          <p:cNvSpPr/>
          <p:nvPr/>
        </p:nvSpPr>
        <p:spPr>
          <a:xfrm>
            <a:off x="3161150" y="3117974"/>
            <a:ext cx="392468" cy="12194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할인률</a:t>
            </a:r>
            <a:endParaRPr lang="ko-KR" altLang="en-US" sz="3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CA1C4CE-B333-445D-B68E-9B1B65C9554C}"/>
              </a:ext>
            </a:extLst>
          </p:cNvPr>
          <p:cNvSpPr/>
          <p:nvPr/>
        </p:nvSpPr>
        <p:spPr>
          <a:xfrm>
            <a:off x="5117502" y="3909636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69C18899-F3FB-42E2-AC70-DE05700BC4FC}"/>
              </a:ext>
            </a:extLst>
          </p:cNvPr>
          <p:cNvSpPr/>
          <p:nvPr/>
        </p:nvSpPr>
        <p:spPr>
          <a:xfrm>
            <a:off x="3853758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CA69B94F-20F3-42CB-9428-0B984CD1B2C1}"/>
              </a:ext>
            </a:extLst>
          </p:cNvPr>
          <p:cNvSpPr/>
          <p:nvPr/>
        </p:nvSpPr>
        <p:spPr>
          <a:xfrm>
            <a:off x="4392594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057F7306-57AF-41FD-8588-C96781CC4821}"/>
              </a:ext>
            </a:extLst>
          </p:cNvPr>
          <p:cNvSpPr/>
          <p:nvPr/>
        </p:nvSpPr>
        <p:spPr>
          <a:xfrm>
            <a:off x="4929835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478CCD9B-3339-4210-96CF-8EEA32DCB5EB}"/>
              </a:ext>
            </a:extLst>
          </p:cNvPr>
          <p:cNvSpPr/>
          <p:nvPr/>
        </p:nvSpPr>
        <p:spPr>
          <a:xfrm>
            <a:off x="5476346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F284444F-0E01-45E3-9046-FEE92CA946D0}"/>
              </a:ext>
            </a:extLst>
          </p:cNvPr>
          <p:cNvSpPr/>
          <p:nvPr/>
        </p:nvSpPr>
        <p:spPr>
          <a:xfrm>
            <a:off x="3853758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91333F1-80D5-4277-9E78-89C581092911}"/>
              </a:ext>
            </a:extLst>
          </p:cNvPr>
          <p:cNvSpPr/>
          <p:nvPr/>
        </p:nvSpPr>
        <p:spPr>
          <a:xfrm>
            <a:off x="4392594" y="336625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8A4ABC9B-1DFC-4E3F-BAA5-A19A77CE98AE}"/>
              </a:ext>
            </a:extLst>
          </p:cNvPr>
          <p:cNvSpPr/>
          <p:nvPr/>
        </p:nvSpPr>
        <p:spPr>
          <a:xfrm>
            <a:off x="4929835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31EC14D-B644-413A-849E-0D9F8539386C}"/>
              </a:ext>
            </a:extLst>
          </p:cNvPr>
          <p:cNvSpPr/>
          <p:nvPr/>
        </p:nvSpPr>
        <p:spPr>
          <a:xfrm>
            <a:off x="5476346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D9B34AD-50F1-4C98-BBE2-6F83EC353B2D}"/>
              </a:ext>
            </a:extLst>
          </p:cNvPr>
          <p:cNvGrpSpPr/>
          <p:nvPr/>
        </p:nvGrpSpPr>
        <p:grpSpPr>
          <a:xfrm>
            <a:off x="3887775" y="2914253"/>
            <a:ext cx="2009876" cy="871654"/>
            <a:chOff x="4819549" y="3632330"/>
            <a:chExt cx="2693324" cy="1168056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122C413-005B-4D02-88C4-8CA75B42866D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A17CBCD4-D57C-46BB-9712-AB402CA70991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09C341E6-33CF-4CF5-9027-EA8DB33C1BAF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5B18FF4-443E-47D2-8128-2ACA47FCAE4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5C5EC6B2-B346-4664-89CC-08849C4B3A52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8D2E10C5-BCD1-4F52-B9C1-2B6B53ADF0FA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C0B1467E-109E-4743-9BDB-25B6EF10AD63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6F17140-716A-4B47-AD34-9946C4D74CEE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9F109C4-9A3F-45D6-A592-956DAA6A59C0}"/>
              </a:ext>
            </a:extLst>
          </p:cNvPr>
          <p:cNvGrpSpPr/>
          <p:nvPr/>
        </p:nvGrpSpPr>
        <p:grpSpPr>
          <a:xfrm>
            <a:off x="3878408" y="4030276"/>
            <a:ext cx="996561" cy="448588"/>
            <a:chOff x="3850758" y="6212847"/>
            <a:chExt cx="996561" cy="448588"/>
          </a:xfrm>
        </p:grpSpPr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614A9098-91A9-430D-BC57-99D817EA813F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6CE25B79-6085-41D2-A4B8-3164B4D027C2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B3AACD8-46D0-45B6-BC0B-C18B23735ABB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FEAF6D88-2046-4ED7-ACEF-309A80C95CE5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671F0E57-1E8B-4C4F-A8F5-51E32D104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193" name="그림 192">
            <a:extLst>
              <a:ext uri="{FF2B5EF4-FFF2-40B4-BE49-F238E27FC236}">
                <a16:creationId xmlns:a16="http://schemas.microsoft.com/office/drawing/2014/main" id="{464AF1C3-43C6-4C04-9B89-989D6F0AF9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924713" y="2978088"/>
            <a:ext cx="326822" cy="269946"/>
          </a:xfrm>
          <a:prstGeom prst="rect">
            <a:avLst/>
          </a:prstGeom>
        </p:spPr>
      </p:pic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1F48DF0-B3F9-43BC-A1A8-4A42268930B0}"/>
              </a:ext>
            </a:extLst>
          </p:cNvPr>
          <p:cNvSpPr/>
          <p:nvPr/>
        </p:nvSpPr>
        <p:spPr>
          <a:xfrm>
            <a:off x="1892697" y="4127216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1B04620-B18D-4D96-8B89-6D9BC4D787E6}"/>
              </a:ext>
            </a:extLst>
          </p:cNvPr>
          <p:cNvSpPr/>
          <p:nvPr/>
        </p:nvSpPr>
        <p:spPr>
          <a:xfrm>
            <a:off x="5137469" y="4127216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98249FA-8C8A-4733-AC1C-0C594500941C}"/>
              </a:ext>
            </a:extLst>
          </p:cNvPr>
          <p:cNvSpPr/>
          <p:nvPr/>
        </p:nvSpPr>
        <p:spPr>
          <a:xfrm>
            <a:off x="1954586" y="4168133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CEEA759-8390-41FF-9CCF-0241EF76595E}"/>
              </a:ext>
            </a:extLst>
          </p:cNvPr>
          <p:cNvSpPr/>
          <p:nvPr/>
        </p:nvSpPr>
        <p:spPr>
          <a:xfrm>
            <a:off x="5196529" y="4168133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FE93CA6-44A1-49FE-8EF9-3BD66C0B646F}"/>
              </a:ext>
            </a:extLst>
          </p:cNvPr>
          <p:cNvSpPr/>
          <p:nvPr/>
        </p:nvSpPr>
        <p:spPr>
          <a:xfrm>
            <a:off x="1048890" y="280918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53B6280-E5E4-4974-9C46-6EC48D22A3E4}"/>
              </a:ext>
            </a:extLst>
          </p:cNvPr>
          <p:cNvSpPr/>
          <p:nvPr/>
        </p:nvSpPr>
        <p:spPr>
          <a:xfrm>
            <a:off x="3129338" y="290797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C4C7B86-BFFE-47A3-94C5-C59EE01C058F}"/>
              </a:ext>
            </a:extLst>
          </p:cNvPr>
          <p:cNvSpPr/>
          <p:nvPr/>
        </p:nvSpPr>
        <p:spPr>
          <a:xfrm>
            <a:off x="1056950" y="352539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16988CD-0438-4E80-9CC8-AE0C2537D141}"/>
              </a:ext>
            </a:extLst>
          </p:cNvPr>
          <p:cNvSpPr/>
          <p:nvPr/>
        </p:nvSpPr>
        <p:spPr>
          <a:xfrm>
            <a:off x="1875057" y="5298700"/>
            <a:ext cx="697550" cy="2628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C4D701E-01AA-4110-AE03-05BD2E88B5B7}"/>
              </a:ext>
            </a:extLst>
          </p:cNvPr>
          <p:cNvSpPr/>
          <p:nvPr/>
        </p:nvSpPr>
        <p:spPr>
          <a:xfrm>
            <a:off x="1833636" y="403495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0B2308D-CA98-4A06-AE58-1262AAF458AD}"/>
              </a:ext>
            </a:extLst>
          </p:cNvPr>
          <p:cNvSpPr/>
          <p:nvPr/>
        </p:nvSpPr>
        <p:spPr>
          <a:xfrm>
            <a:off x="5048697" y="408238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6120E8F-FF68-4D66-8675-4144D092132B}"/>
              </a:ext>
            </a:extLst>
          </p:cNvPr>
          <p:cNvSpPr/>
          <p:nvPr/>
        </p:nvSpPr>
        <p:spPr>
          <a:xfrm>
            <a:off x="5017550" y="377231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4" name="직선 화살표 연결선 45">
            <a:extLst>
              <a:ext uri="{FF2B5EF4-FFF2-40B4-BE49-F238E27FC236}">
                <a16:creationId xmlns:a16="http://schemas.microsoft.com/office/drawing/2014/main" id="{E9D62830-C18C-46C0-8B35-8BF8A8330B81}"/>
              </a:ext>
            </a:extLst>
          </p:cNvPr>
          <p:cNvCxnSpPr>
            <a:cxnSpLocks/>
            <a:stCxn id="90" idx="0"/>
            <a:endCxn id="214" idx="2"/>
          </p:cNvCxnSpPr>
          <p:nvPr/>
        </p:nvCxnSpPr>
        <p:spPr>
          <a:xfrm flipV="1">
            <a:off x="2223832" y="4546438"/>
            <a:ext cx="19888" cy="75226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45">
            <a:extLst>
              <a:ext uri="{FF2B5EF4-FFF2-40B4-BE49-F238E27FC236}">
                <a16:creationId xmlns:a16="http://schemas.microsoft.com/office/drawing/2014/main" id="{3544CE22-FF0A-4591-8212-A3BF02BA7B78}"/>
              </a:ext>
            </a:extLst>
          </p:cNvPr>
          <p:cNvCxnSpPr>
            <a:cxnSpLocks/>
            <a:stCxn id="212" idx="2"/>
            <a:endCxn id="90" idx="0"/>
          </p:cNvCxnSpPr>
          <p:nvPr/>
        </p:nvCxnSpPr>
        <p:spPr>
          <a:xfrm flipH="1">
            <a:off x="2223832" y="4574691"/>
            <a:ext cx="17059" cy="72400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06099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5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7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강화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186939"/>
              </p:ext>
            </p:extLst>
          </p:nvPr>
        </p:nvGraphicFramePr>
        <p:xfrm>
          <a:off x="6531860" y="1875542"/>
          <a:ext cx="5212609" cy="219663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강화 대상 아이템과 재료가 될 아이템을 선택해 강화를 진행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05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강화 이전의 효과와 이후의 효과를 구분해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강화에 필요한 재화를 출력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필요 재화가 충분하지 않은 경우 버튼 비활성화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선택한 아이템을 인벤토리 또는 출력된 아이템 이미지를 터치함으로 선택 해제가능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235576697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pic>
        <p:nvPicPr>
          <p:cNvPr id="148" name="그림 147" descr="시계이(가) 표시된 사진&#10;&#10;자동 생성된 설명">
            <a:extLst>
              <a:ext uri="{FF2B5EF4-FFF2-40B4-BE49-F238E27FC236}">
                <a16:creationId xmlns:a16="http://schemas.microsoft.com/office/drawing/2014/main" id="{FAC764EA-B746-4D2C-83CD-0CA30B1B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3" y="1986809"/>
            <a:ext cx="5749026" cy="3237257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C47567C-87B2-4425-84C5-E2AC81A41CC0}"/>
              </a:ext>
            </a:extLst>
          </p:cNvPr>
          <p:cNvSpPr/>
          <p:nvPr/>
        </p:nvSpPr>
        <p:spPr>
          <a:xfrm>
            <a:off x="560453" y="1998669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모서리가 둥근 직사각형 20">
            <a:extLst>
              <a:ext uri="{FF2B5EF4-FFF2-40B4-BE49-F238E27FC236}">
                <a16:creationId xmlns:a16="http://schemas.microsoft.com/office/drawing/2014/main" id="{7B2192EA-FB40-4696-8198-1A2DE3736AA0}"/>
              </a:ext>
            </a:extLst>
          </p:cNvPr>
          <p:cNvSpPr/>
          <p:nvPr/>
        </p:nvSpPr>
        <p:spPr>
          <a:xfrm>
            <a:off x="771985" y="2104134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938AE70-98E0-4CAE-9403-919EEC41BF17}"/>
              </a:ext>
            </a:extLst>
          </p:cNvPr>
          <p:cNvSpPr/>
          <p:nvPr/>
        </p:nvSpPr>
        <p:spPr>
          <a:xfrm>
            <a:off x="2913789" y="4916914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1DEDDC-60A7-492D-A02F-ADE1A2310702}"/>
              </a:ext>
            </a:extLst>
          </p:cNvPr>
          <p:cNvSpPr/>
          <p:nvPr/>
        </p:nvSpPr>
        <p:spPr>
          <a:xfrm>
            <a:off x="944212" y="262274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825C55B-353B-41BD-BF05-20DD5D6AB6B0}"/>
              </a:ext>
            </a:extLst>
          </p:cNvPr>
          <p:cNvSpPr/>
          <p:nvPr/>
        </p:nvSpPr>
        <p:spPr>
          <a:xfrm>
            <a:off x="1534611" y="262274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D432FD-737D-49D2-9D0C-D677D4FE5D15}"/>
              </a:ext>
            </a:extLst>
          </p:cNvPr>
          <p:cNvSpPr/>
          <p:nvPr/>
        </p:nvSpPr>
        <p:spPr>
          <a:xfrm>
            <a:off x="2150962" y="262274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A952A8D-5CB8-434E-882E-4010ADA3E781}"/>
              </a:ext>
            </a:extLst>
          </p:cNvPr>
          <p:cNvSpPr/>
          <p:nvPr/>
        </p:nvSpPr>
        <p:spPr>
          <a:xfrm>
            <a:off x="2899784" y="2197243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14A06C-FCB2-43C2-BEF6-0C5968FC26D1}"/>
              </a:ext>
            </a:extLst>
          </p:cNvPr>
          <p:cNvSpPr/>
          <p:nvPr/>
        </p:nvSpPr>
        <p:spPr>
          <a:xfrm>
            <a:off x="5165919" y="223765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DDCCDFA-F046-4D99-8467-783BC73109C2}"/>
              </a:ext>
            </a:extLst>
          </p:cNvPr>
          <p:cNvSpPr/>
          <p:nvPr/>
        </p:nvSpPr>
        <p:spPr>
          <a:xfrm>
            <a:off x="2769097" y="262274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158" name="모서리가 둥근 직사각형 20">
            <a:extLst>
              <a:ext uri="{FF2B5EF4-FFF2-40B4-BE49-F238E27FC236}">
                <a16:creationId xmlns:a16="http://schemas.microsoft.com/office/drawing/2014/main" id="{0D07F039-B16F-46B1-A85D-98F56561654C}"/>
              </a:ext>
            </a:extLst>
          </p:cNvPr>
          <p:cNvSpPr/>
          <p:nvPr/>
        </p:nvSpPr>
        <p:spPr>
          <a:xfrm>
            <a:off x="827651" y="280324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BF85CE6-DD91-4B87-8518-FBBFE63D8591}"/>
              </a:ext>
            </a:extLst>
          </p:cNvPr>
          <p:cNvSpPr/>
          <p:nvPr/>
        </p:nvSpPr>
        <p:spPr>
          <a:xfrm>
            <a:off x="1019919" y="2956628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DFD199F-6D40-43C4-A44E-6224C1A6E54C}"/>
              </a:ext>
            </a:extLst>
          </p:cNvPr>
          <p:cNvSpPr/>
          <p:nvPr/>
        </p:nvSpPr>
        <p:spPr>
          <a:xfrm>
            <a:off x="2027008" y="2956628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A196CB6-AEE4-4867-B673-65BCBA7A9B11}"/>
              </a:ext>
            </a:extLst>
          </p:cNvPr>
          <p:cNvSpPr/>
          <p:nvPr/>
        </p:nvSpPr>
        <p:spPr>
          <a:xfrm>
            <a:off x="1077227" y="301998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322505E-EF21-4943-A4EA-0A7662AE70CF}"/>
              </a:ext>
            </a:extLst>
          </p:cNvPr>
          <p:cNvSpPr/>
          <p:nvPr/>
        </p:nvSpPr>
        <p:spPr>
          <a:xfrm>
            <a:off x="2088276" y="301998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95316C1-6506-4D1A-AAF8-ADED80F7F9BC}"/>
              </a:ext>
            </a:extLst>
          </p:cNvPr>
          <p:cNvSpPr/>
          <p:nvPr/>
        </p:nvSpPr>
        <p:spPr>
          <a:xfrm>
            <a:off x="3041431" y="301998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D0B1BE4-3C9A-4560-90D4-8D17573DCB04}"/>
              </a:ext>
            </a:extLst>
          </p:cNvPr>
          <p:cNvSpPr/>
          <p:nvPr/>
        </p:nvSpPr>
        <p:spPr>
          <a:xfrm>
            <a:off x="1573691" y="301398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5D1BB141-0C0B-443E-8697-668B7AFA5D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76" y="3055602"/>
            <a:ext cx="295081" cy="295081"/>
          </a:xfrm>
          <a:prstGeom prst="rect">
            <a:avLst/>
          </a:prstGeom>
        </p:spPr>
      </p:pic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A203EA2-20D5-494B-9C62-232606ACEE03}"/>
              </a:ext>
            </a:extLst>
          </p:cNvPr>
          <p:cNvSpPr/>
          <p:nvPr/>
        </p:nvSpPr>
        <p:spPr>
          <a:xfrm>
            <a:off x="2584452" y="301398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0" name="같음 기호 199">
            <a:extLst>
              <a:ext uri="{FF2B5EF4-FFF2-40B4-BE49-F238E27FC236}">
                <a16:creationId xmlns:a16="http://schemas.microsoft.com/office/drawing/2014/main" id="{AF08549A-D710-4C4E-822B-D7118631FAC2}"/>
              </a:ext>
            </a:extLst>
          </p:cNvPr>
          <p:cNvSpPr/>
          <p:nvPr/>
        </p:nvSpPr>
        <p:spPr>
          <a:xfrm>
            <a:off x="2626393" y="311380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1996A40-E763-4EBC-854E-EF5349324CC4}"/>
              </a:ext>
            </a:extLst>
          </p:cNvPr>
          <p:cNvSpPr/>
          <p:nvPr/>
        </p:nvSpPr>
        <p:spPr>
          <a:xfrm>
            <a:off x="1147382" y="430119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2FA62DF-F29F-465D-84A1-6B7F4E61FA23}"/>
              </a:ext>
            </a:extLst>
          </p:cNvPr>
          <p:cNvSpPr/>
          <p:nvPr/>
        </p:nvSpPr>
        <p:spPr>
          <a:xfrm>
            <a:off x="2378386" y="413067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6FF30762-9FA1-4D95-B651-B4DDD204EBBF}"/>
              </a:ext>
            </a:extLst>
          </p:cNvPr>
          <p:cNvSpPr/>
          <p:nvPr/>
        </p:nvSpPr>
        <p:spPr>
          <a:xfrm>
            <a:off x="2529264" y="419409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7ED940D-6B4B-482E-BD35-A1EA6EF2315B}"/>
              </a:ext>
            </a:extLst>
          </p:cNvPr>
          <p:cNvSpPr/>
          <p:nvPr/>
        </p:nvSpPr>
        <p:spPr>
          <a:xfrm>
            <a:off x="1019918" y="3481860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141FD01-E6BE-4D9E-8887-EBDFA18AF233}"/>
              </a:ext>
            </a:extLst>
          </p:cNvPr>
          <p:cNvSpPr/>
          <p:nvPr/>
        </p:nvSpPr>
        <p:spPr>
          <a:xfrm>
            <a:off x="2379658" y="3481860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2F9A968E-21E8-4F1E-A594-B07D37C5E064}"/>
              </a:ext>
            </a:extLst>
          </p:cNvPr>
          <p:cNvGrpSpPr/>
          <p:nvPr/>
        </p:nvGrpSpPr>
        <p:grpSpPr>
          <a:xfrm>
            <a:off x="2120135" y="3678153"/>
            <a:ext cx="322179" cy="178282"/>
            <a:chOff x="3055556" y="4427251"/>
            <a:chExt cx="322179" cy="178282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2EF98C8-7488-45D7-A556-0E2D582230B5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08" name="화살표: 오른쪽 207">
              <a:extLst>
                <a:ext uri="{FF2B5EF4-FFF2-40B4-BE49-F238E27FC236}">
                  <a16:creationId xmlns:a16="http://schemas.microsoft.com/office/drawing/2014/main" id="{7EE46A95-1C20-4EC7-B31F-0B67B6805559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9" name="그림 208">
            <a:extLst>
              <a:ext uri="{FF2B5EF4-FFF2-40B4-BE49-F238E27FC236}">
                <a16:creationId xmlns:a16="http://schemas.microsoft.com/office/drawing/2014/main" id="{B232022A-8297-4350-9E7A-E3D05C995A9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26" y="4320905"/>
            <a:ext cx="396712" cy="299496"/>
          </a:xfrm>
          <a:prstGeom prst="rect">
            <a:avLst/>
          </a:prstGeom>
        </p:spPr>
      </p:pic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AC2BAE2-D66C-4F52-8FEC-8D926862AF5B}"/>
              </a:ext>
            </a:extLst>
          </p:cNvPr>
          <p:cNvSpPr/>
          <p:nvPr/>
        </p:nvSpPr>
        <p:spPr>
          <a:xfrm>
            <a:off x="4040618" y="262267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9803F76-1207-46E0-9750-A3603AD9DF9F}"/>
              </a:ext>
            </a:extLst>
          </p:cNvPr>
          <p:cNvSpPr/>
          <p:nvPr/>
        </p:nvSpPr>
        <p:spPr>
          <a:xfrm>
            <a:off x="4631017" y="262267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16C766A-9400-4878-BF5A-F10B557758EA}"/>
              </a:ext>
            </a:extLst>
          </p:cNvPr>
          <p:cNvSpPr/>
          <p:nvPr/>
        </p:nvSpPr>
        <p:spPr>
          <a:xfrm>
            <a:off x="5247368" y="262267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13" name="모서리가 둥근 직사각형 20">
            <a:extLst>
              <a:ext uri="{FF2B5EF4-FFF2-40B4-BE49-F238E27FC236}">
                <a16:creationId xmlns:a16="http://schemas.microsoft.com/office/drawing/2014/main" id="{35AEC58D-350D-4C33-A317-D9FF3AB32700}"/>
              </a:ext>
            </a:extLst>
          </p:cNvPr>
          <p:cNvSpPr/>
          <p:nvPr/>
        </p:nvSpPr>
        <p:spPr>
          <a:xfrm>
            <a:off x="3753644" y="280317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335D3E9-D76A-4916-BE6B-4F661D4A082E}"/>
              </a:ext>
            </a:extLst>
          </p:cNvPr>
          <p:cNvSpPr/>
          <p:nvPr/>
        </p:nvSpPr>
        <p:spPr>
          <a:xfrm>
            <a:off x="3853758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4AF82A3-40B1-4832-922A-010A941B3F74}"/>
              </a:ext>
            </a:extLst>
          </p:cNvPr>
          <p:cNvSpPr/>
          <p:nvPr/>
        </p:nvSpPr>
        <p:spPr>
          <a:xfrm>
            <a:off x="4392594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5996885-C9D1-4D25-A083-2E1755F3D4EC}"/>
              </a:ext>
            </a:extLst>
          </p:cNvPr>
          <p:cNvSpPr/>
          <p:nvPr/>
        </p:nvSpPr>
        <p:spPr>
          <a:xfrm>
            <a:off x="4929835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828B43B-D9C3-4996-A70C-479D62D26A60}"/>
              </a:ext>
            </a:extLst>
          </p:cNvPr>
          <p:cNvSpPr/>
          <p:nvPr/>
        </p:nvSpPr>
        <p:spPr>
          <a:xfrm>
            <a:off x="5476346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9AAC721-7C5F-4600-8055-9C6EBC9A4684}"/>
              </a:ext>
            </a:extLst>
          </p:cNvPr>
          <p:cNvSpPr/>
          <p:nvPr/>
        </p:nvSpPr>
        <p:spPr>
          <a:xfrm>
            <a:off x="3853758" y="345292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53A8D38-4F26-4694-9AA8-60E21E1FF9E0}"/>
              </a:ext>
            </a:extLst>
          </p:cNvPr>
          <p:cNvSpPr/>
          <p:nvPr/>
        </p:nvSpPr>
        <p:spPr>
          <a:xfrm>
            <a:off x="4392594" y="345769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66AFCDD-3F1D-4172-A9F7-F45079C9ABF8}"/>
              </a:ext>
            </a:extLst>
          </p:cNvPr>
          <p:cNvSpPr/>
          <p:nvPr/>
        </p:nvSpPr>
        <p:spPr>
          <a:xfrm>
            <a:off x="4929835" y="345292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06D152D-6554-4624-92A6-655BCCEA6422}"/>
              </a:ext>
            </a:extLst>
          </p:cNvPr>
          <p:cNvSpPr/>
          <p:nvPr/>
        </p:nvSpPr>
        <p:spPr>
          <a:xfrm>
            <a:off x="5476346" y="345292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4979DBB-4C42-45B6-9618-AA5A62C4A338}"/>
              </a:ext>
            </a:extLst>
          </p:cNvPr>
          <p:cNvGrpSpPr/>
          <p:nvPr/>
        </p:nvGrpSpPr>
        <p:grpSpPr>
          <a:xfrm>
            <a:off x="3887775" y="3005693"/>
            <a:ext cx="2009876" cy="871654"/>
            <a:chOff x="4819549" y="3632330"/>
            <a:chExt cx="2693324" cy="1168056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C635201-8F49-43CE-AB73-7D4CEE5863C4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1258ABF-417C-48EA-9BDE-5398EC4472CF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1416CCFA-A0A5-49D3-99E3-E71E6DA52F6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87570749-73A0-48FE-8B70-591352E99CD6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88AE5A8E-2BFD-4B40-A627-B1A3AD88EBD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CEB3888-CAB0-4FFA-8B03-327865D27E7D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4D49B5E5-8D5E-48F7-9957-9FBAC40F525C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91623DC1-D35C-43CF-8EEE-FB9A5F36BC1F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26B998F-ACF5-40B7-8151-AD8A92679C68}"/>
              </a:ext>
            </a:extLst>
          </p:cNvPr>
          <p:cNvGrpSpPr/>
          <p:nvPr/>
        </p:nvGrpSpPr>
        <p:grpSpPr>
          <a:xfrm>
            <a:off x="3878408" y="4121716"/>
            <a:ext cx="996561" cy="448588"/>
            <a:chOff x="3850758" y="6212847"/>
            <a:chExt cx="996561" cy="448588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4CD2AB8-D29A-4C4F-B842-A97D8FC5B14C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57842F63-65B5-4322-A7EA-AE5D551C7584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5A5A0D4-CC04-4954-8D1F-FFADDDC71E0B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8A3AADFC-9E22-49BE-BBF5-90F7981A1D55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79A0A02B-F3FC-4C59-A859-B545FA91E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238" name="그림 237">
            <a:extLst>
              <a:ext uri="{FF2B5EF4-FFF2-40B4-BE49-F238E27FC236}">
                <a16:creationId xmlns:a16="http://schemas.microsoft.com/office/drawing/2014/main" id="{30520AA7-9CA8-4FA3-901A-6BF835AC96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924713" y="3069528"/>
            <a:ext cx="326822" cy="269946"/>
          </a:xfrm>
          <a:prstGeom prst="rect">
            <a:avLst/>
          </a:prstGeom>
        </p:spPr>
      </p:pic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7610149-8C18-4B49-A075-3E2397C59AD3}"/>
              </a:ext>
            </a:extLst>
          </p:cNvPr>
          <p:cNvSpPr/>
          <p:nvPr/>
        </p:nvSpPr>
        <p:spPr>
          <a:xfrm>
            <a:off x="4958293" y="4124608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8282C5-1864-47AF-B7F4-34671B6126B3}"/>
              </a:ext>
            </a:extLst>
          </p:cNvPr>
          <p:cNvSpPr/>
          <p:nvPr/>
        </p:nvSpPr>
        <p:spPr>
          <a:xfrm>
            <a:off x="997711" y="290859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C5024F-6D81-4745-961D-779758A513D3}"/>
              </a:ext>
            </a:extLst>
          </p:cNvPr>
          <p:cNvSpPr/>
          <p:nvPr/>
        </p:nvSpPr>
        <p:spPr>
          <a:xfrm>
            <a:off x="1016680" y="346563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F6CCC79-1931-4144-9237-DDF31DA416A4}"/>
              </a:ext>
            </a:extLst>
          </p:cNvPr>
          <p:cNvSpPr/>
          <p:nvPr/>
        </p:nvSpPr>
        <p:spPr>
          <a:xfrm>
            <a:off x="1066404" y="417070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05FFD12-4BC4-4D91-A861-5E680DB22663}"/>
              </a:ext>
            </a:extLst>
          </p:cNvPr>
          <p:cNvSpPr/>
          <p:nvPr/>
        </p:nvSpPr>
        <p:spPr>
          <a:xfrm>
            <a:off x="2280164" y="403503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F90D5B-23C6-495B-A176-65751B135C66}"/>
              </a:ext>
            </a:extLst>
          </p:cNvPr>
          <p:cNvSpPr/>
          <p:nvPr/>
        </p:nvSpPr>
        <p:spPr>
          <a:xfrm>
            <a:off x="2362737" y="5298700"/>
            <a:ext cx="697550" cy="2628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cxnSp>
        <p:nvCxnSpPr>
          <p:cNvPr id="91" name="직선 화살표 연결선 45">
            <a:extLst>
              <a:ext uri="{FF2B5EF4-FFF2-40B4-BE49-F238E27FC236}">
                <a16:creationId xmlns:a16="http://schemas.microsoft.com/office/drawing/2014/main" id="{294DE8E5-FBB3-41C8-B449-F75AD2305E6D}"/>
              </a:ext>
            </a:extLst>
          </p:cNvPr>
          <p:cNvCxnSpPr>
            <a:cxnSpLocks/>
            <a:stCxn id="90" idx="0"/>
            <a:endCxn id="209" idx="2"/>
          </p:cNvCxnSpPr>
          <p:nvPr/>
        </p:nvCxnSpPr>
        <p:spPr>
          <a:xfrm flipV="1">
            <a:off x="2711512" y="4620401"/>
            <a:ext cx="172270" cy="6782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45">
            <a:extLst>
              <a:ext uri="{FF2B5EF4-FFF2-40B4-BE49-F238E27FC236}">
                <a16:creationId xmlns:a16="http://schemas.microsoft.com/office/drawing/2014/main" id="{7C911734-286F-4067-99F8-0628F6796D15}"/>
              </a:ext>
            </a:extLst>
          </p:cNvPr>
          <p:cNvCxnSpPr>
            <a:cxnSpLocks/>
            <a:stCxn id="209" idx="2"/>
            <a:endCxn id="90" idx="0"/>
          </p:cNvCxnSpPr>
          <p:nvPr/>
        </p:nvCxnSpPr>
        <p:spPr>
          <a:xfrm flipH="1">
            <a:off x="2711512" y="4620401"/>
            <a:ext cx="172270" cy="6782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23D2BD-1421-48A7-88D6-9836FD55E4E2}"/>
              </a:ext>
            </a:extLst>
          </p:cNvPr>
          <p:cNvSpPr/>
          <p:nvPr/>
        </p:nvSpPr>
        <p:spPr>
          <a:xfrm>
            <a:off x="3781774" y="294578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6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0399804"/>
              </p:ext>
            </p:extLst>
          </p:nvPr>
        </p:nvGraphicFramePr>
        <p:xfrm>
          <a:off x="419100" y="1285512"/>
          <a:ext cx="11315700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빈곳</a:t>
                      </a:r>
                      <a:r>
                        <a:rPr lang="ko-KR" altLang="en-US" sz="1000" dirty="0"/>
                        <a:t> 또는 화면을 터치해 다음으로 넘어가거나 할 때 버튼을 </a:t>
                      </a:r>
                      <a:r>
                        <a:rPr lang="ko-KR" altLang="en-US" sz="1000" dirty="0" err="1"/>
                        <a:t>활용해야함</a:t>
                      </a:r>
                      <a:r>
                        <a:rPr lang="ko-KR" altLang="en-US" sz="1000" dirty="0"/>
                        <a:t> 화면 전체를 보이지 않는 버튼으로 처리해 터치하는 것으로 다음으로 넘어가도록 해야함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바를 사용해야함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93304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1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특성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80959"/>
              </p:ext>
            </p:extLst>
          </p:nvPr>
        </p:nvGraphicFramePr>
        <p:xfrm>
          <a:off x="6531860" y="1875542"/>
          <a:ext cx="5212609" cy="2351810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특성을 부여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05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상단에 현재 아이템에 부여된 특성의 이미지를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특성이 없거나 특성 부여가 불가능한 경우 버튼 비활성화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이미지를 터치할 경우 해당 특성의 효과를 확인 할 수 있음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하단에 부여할 특성을 생성할 수 있고 생성된 특성을 선택적으로 부여함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하단에 새로 부여할 특성을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266138773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pic>
        <p:nvPicPr>
          <p:cNvPr id="85" name="그림 84" descr="시계이(가) 표시된 사진&#10;&#10;자동 생성된 설명">
            <a:extLst>
              <a:ext uri="{FF2B5EF4-FFF2-40B4-BE49-F238E27FC236}">
                <a16:creationId xmlns:a16="http://schemas.microsoft.com/office/drawing/2014/main" id="{7D17D5D9-908B-4938-A74B-AB9BEB494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" y="1921423"/>
            <a:ext cx="5749026" cy="3237257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1F989145-ACC8-41E4-9540-9FA0A0EB120A}"/>
              </a:ext>
            </a:extLst>
          </p:cNvPr>
          <p:cNvSpPr/>
          <p:nvPr/>
        </p:nvSpPr>
        <p:spPr>
          <a:xfrm>
            <a:off x="456842" y="1933283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20">
            <a:extLst>
              <a:ext uri="{FF2B5EF4-FFF2-40B4-BE49-F238E27FC236}">
                <a16:creationId xmlns:a16="http://schemas.microsoft.com/office/drawing/2014/main" id="{DFD67B4C-85B5-4945-B8E5-11E7F3BDA1B0}"/>
              </a:ext>
            </a:extLst>
          </p:cNvPr>
          <p:cNvSpPr/>
          <p:nvPr/>
        </p:nvSpPr>
        <p:spPr>
          <a:xfrm>
            <a:off x="668374" y="2038748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320583B-F4AA-4769-AF14-A0315E6D6C10}"/>
              </a:ext>
            </a:extLst>
          </p:cNvPr>
          <p:cNvSpPr/>
          <p:nvPr/>
        </p:nvSpPr>
        <p:spPr>
          <a:xfrm>
            <a:off x="2810178" y="4851528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59A27E4-4EC0-43B5-B55E-6745A6DF9CFE}"/>
              </a:ext>
            </a:extLst>
          </p:cNvPr>
          <p:cNvSpPr/>
          <p:nvPr/>
        </p:nvSpPr>
        <p:spPr>
          <a:xfrm>
            <a:off x="840601" y="2557358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A994C71-F78D-4A79-A6B7-10AA5D1044FA}"/>
              </a:ext>
            </a:extLst>
          </p:cNvPr>
          <p:cNvSpPr/>
          <p:nvPr/>
        </p:nvSpPr>
        <p:spPr>
          <a:xfrm>
            <a:off x="1431000" y="2557358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B1A1DA-B19C-4EF6-9F74-38AD998BA7D1}"/>
              </a:ext>
            </a:extLst>
          </p:cNvPr>
          <p:cNvSpPr/>
          <p:nvPr/>
        </p:nvSpPr>
        <p:spPr>
          <a:xfrm>
            <a:off x="2047351" y="2557358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A928360-6539-48BB-89E2-99BAAD90F861}"/>
              </a:ext>
            </a:extLst>
          </p:cNvPr>
          <p:cNvSpPr/>
          <p:nvPr/>
        </p:nvSpPr>
        <p:spPr>
          <a:xfrm>
            <a:off x="2796173" y="2131857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4A9E83-4071-4314-94EF-36B0E14314BA}"/>
              </a:ext>
            </a:extLst>
          </p:cNvPr>
          <p:cNvSpPr/>
          <p:nvPr/>
        </p:nvSpPr>
        <p:spPr>
          <a:xfrm>
            <a:off x="5062308" y="217226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1AF579C-B011-4115-B759-1AF397CA2BFB}"/>
              </a:ext>
            </a:extLst>
          </p:cNvPr>
          <p:cNvSpPr/>
          <p:nvPr/>
        </p:nvSpPr>
        <p:spPr>
          <a:xfrm>
            <a:off x="2665486" y="2557358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95" name="모서리가 둥근 직사각형 20">
            <a:extLst>
              <a:ext uri="{FF2B5EF4-FFF2-40B4-BE49-F238E27FC236}">
                <a16:creationId xmlns:a16="http://schemas.microsoft.com/office/drawing/2014/main" id="{2826C17C-47BE-4105-98EF-D886FDA5D52B}"/>
              </a:ext>
            </a:extLst>
          </p:cNvPr>
          <p:cNvSpPr/>
          <p:nvPr/>
        </p:nvSpPr>
        <p:spPr>
          <a:xfrm>
            <a:off x="724040" y="2737858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07DAAA6-0C5E-49F0-93A8-C7C3A13C68AD}"/>
              </a:ext>
            </a:extLst>
          </p:cNvPr>
          <p:cNvSpPr/>
          <p:nvPr/>
        </p:nvSpPr>
        <p:spPr>
          <a:xfrm>
            <a:off x="1258314" y="2993737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8C6140-E373-44C9-82F3-614056BC9EAE}"/>
              </a:ext>
            </a:extLst>
          </p:cNvPr>
          <p:cNvSpPr/>
          <p:nvPr/>
        </p:nvSpPr>
        <p:spPr>
          <a:xfrm>
            <a:off x="1315622" y="3057093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D0917543-5FED-4A81-A0F5-6409BEF6EA79}"/>
              </a:ext>
            </a:extLst>
          </p:cNvPr>
          <p:cNvGrpSpPr/>
          <p:nvPr/>
        </p:nvGrpSpPr>
        <p:grpSpPr>
          <a:xfrm>
            <a:off x="970479" y="3822714"/>
            <a:ext cx="1021785" cy="230900"/>
            <a:chOff x="3642613" y="4629710"/>
            <a:chExt cx="696388" cy="44747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525683E-6411-4F5C-B68A-2A469A5A011C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6592F50-96A7-4F5A-9936-C1DD522157CE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A744C10-C07A-4E89-8FA9-228F842369A7}"/>
              </a:ext>
            </a:extLst>
          </p:cNvPr>
          <p:cNvGrpSpPr/>
          <p:nvPr/>
        </p:nvGrpSpPr>
        <p:grpSpPr>
          <a:xfrm>
            <a:off x="970479" y="4115464"/>
            <a:ext cx="1021785" cy="230900"/>
            <a:chOff x="3642613" y="4629710"/>
            <a:chExt cx="696388" cy="447475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46339E4-648D-4F39-874A-2F965D80F6EA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D889053-7066-482E-9CA8-066B42ECBB60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862CAC2-A108-4EAA-B9CE-BE68F6854327}"/>
              </a:ext>
            </a:extLst>
          </p:cNvPr>
          <p:cNvGrpSpPr/>
          <p:nvPr/>
        </p:nvGrpSpPr>
        <p:grpSpPr>
          <a:xfrm>
            <a:off x="2308575" y="2993737"/>
            <a:ext cx="1078409" cy="1313844"/>
            <a:chOff x="3199452" y="3430836"/>
            <a:chExt cx="1078409" cy="1313844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E8754B6-9383-4E99-9A24-1FFE603AA399}"/>
                </a:ext>
              </a:extLst>
            </p:cNvPr>
            <p:cNvSpPr/>
            <p:nvPr/>
          </p:nvSpPr>
          <p:spPr>
            <a:xfrm>
              <a:off x="3773036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5AAA8EC-373C-442A-AB3E-C394DDC29FE9}"/>
                </a:ext>
              </a:extLst>
            </p:cNvPr>
            <p:cNvSpPr/>
            <p:nvPr/>
          </p:nvSpPr>
          <p:spPr>
            <a:xfrm>
              <a:off x="3834304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B3B924E-7BA8-4A3D-97ED-E3DD12E441E9}"/>
                </a:ext>
              </a:extLst>
            </p:cNvPr>
            <p:cNvSpPr/>
            <p:nvPr/>
          </p:nvSpPr>
          <p:spPr>
            <a:xfrm>
              <a:off x="3203857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AB0709B-B446-4B4F-BC7E-A652FA3933F5}"/>
                </a:ext>
              </a:extLst>
            </p:cNvPr>
            <p:cNvSpPr/>
            <p:nvPr/>
          </p:nvSpPr>
          <p:spPr>
            <a:xfrm>
              <a:off x="3265125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0DA390D-5F48-437F-B8C4-2685C0BDCC25}"/>
                </a:ext>
              </a:extLst>
            </p:cNvPr>
            <p:cNvGrpSpPr/>
            <p:nvPr/>
          </p:nvGrpSpPr>
          <p:grpSpPr>
            <a:xfrm>
              <a:off x="3199452" y="4251650"/>
              <a:ext cx="1076766" cy="493030"/>
              <a:chOff x="2017160" y="4286298"/>
              <a:chExt cx="1076766" cy="493030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F99935F-56EE-41F7-B762-9BA88DBA1A74}"/>
                  </a:ext>
                </a:extLst>
              </p:cNvPr>
              <p:cNvSpPr/>
              <p:nvPr/>
            </p:nvSpPr>
            <p:spPr>
              <a:xfrm>
                <a:off x="2589101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9AD40B4C-065D-482B-88AB-4FBBF9CFB3A4}"/>
                  </a:ext>
                </a:extLst>
              </p:cNvPr>
              <p:cNvSpPr/>
              <p:nvPr/>
            </p:nvSpPr>
            <p:spPr>
              <a:xfrm>
                <a:off x="2650369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EA7DDD27-D992-408F-8CCF-26279C910EC2}"/>
                  </a:ext>
                </a:extLst>
              </p:cNvPr>
              <p:cNvSpPr/>
              <p:nvPr/>
            </p:nvSpPr>
            <p:spPr>
              <a:xfrm>
                <a:off x="2017160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7D9EE06-A6F4-4E65-AA07-56C8A3169E80}"/>
                  </a:ext>
                </a:extLst>
              </p:cNvPr>
              <p:cNvSpPr/>
              <p:nvPr/>
            </p:nvSpPr>
            <p:spPr>
              <a:xfrm>
                <a:off x="2078428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720CB80-4668-4D42-9488-5CB1D8745B74}"/>
              </a:ext>
            </a:extLst>
          </p:cNvPr>
          <p:cNvSpPr/>
          <p:nvPr/>
        </p:nvSpPr>
        <p:spPr>
          <a:xfrm>
            <a:off x="1010607" y="3569663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146" name="모서리가 둥근 사각형 설명선 15">
            <a:extLst>
              <a:ext uri="{FF2B5EF4-FFF2-40B4-BE49-F238E27FC236}">
                <a16:creationId xmlns:a16="http://schemas.microsoft.com/office/drawing/2014/main" id="{1E2B02FC-6968-42E1-9B9D-CEFF0F4A1128}"/>
              </a:ext>
            </a:extLst>
          </p:cNvPr>
          <p:cNvSpPr/>
          <p:nvPr/>
        </p:nvSpPr>
        <p:spPr>
          <a:xfrm>
            <a:off x="2132537" y="3563137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35E9EF91-5B95-4D74-8258-A89C5D1717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2976299" y="3953526"/>
            <a:ext cx="326822" cy="269946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BD66A0B-D183-49C1-B56F-7C2588212DE0}"/>
              </a:ext>
            </a:extLst>
          </p:cNvPr>
          <p:cNvSpPr/>
          <p:nvPr/>
        </p:nvSpPr>
        <p:spPr>
          <a:xfrm>
            <a:off x="3956798" y="253123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741255D-C70C-451B-BEB7-60DDDCA86B01}"/>
              </a:ext>
            </a:extLst>
          </p:cNvPr>
          <p:cNvSpPr/>
          <p:nvPr/>
        </p:nvSpPr>
        <p:spPr>
          <a:xfrm>
            <a:off x="4547197" y="253123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E660FA5-032E-4CCC-945F-B35DBDCB392B}"/>
              </a:ext>
            </a:extLst>
          </p:cNvPr>
          <p:cNvSpPr/>
          <p:nvPr/>
        </p:nvSpPr>
        <p:spPr>
          <a:xfrm>
            <a:off x="5163548" y="253123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51" name="모서리가 둥근 직사각형 20">
            <a:extLst>
              <a:ext uri="{FF2B5EF4-FFF2-40B4-BE49-F238E27FC236}">
                <a16:creationId xmlns:a16="http://schemas.microsoft.com/office/drawing/2014/main" id="{32B8B8B5-7F01-4548-8076-1F58CCBDC7E0}"/>
              </a:ext>
            </a:extLst>
          </p:cNvPr>
          <p:cNvSpPr/>
          <p:nvPr/>
        </p:nvSpPr>
        <p:spPr>
          <a:xfrm>
            <a:off x="3669824" y="271173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83DEFBC-292D-4B1E-A45E-CC972267FE05}"/>
              </a:ext>
            </a:extLst>
          </p:cNvPr>
          <p:cNvSpPr/>
          <p:nvPr/>
        </p:nvSpPr>
        <p:spPr>
          <a:xfrm>
            <a:off x="3769938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3D5D35-D1C2-4D8D-AAAA-1091B6E5C503}"/>
              </a:ext>
            </a:extLst>
          </p:cNvPr>
          <p:cNvSpPr/>
          <p:nvPr/>
        </p:nvSpPr>
        <p:spPr>
          <a:xfrm>
            <a:off x="4308774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38A387C-4BCA-4237-ACAB-1A20C91F97EF}"/>
              </a:ext>
            </a:extLst>
          </p:cNvPr>
          <p:cNvSpPr/>
          <p:nvPr/>
        </p:nvSpPr>
        <p:spPr>
          <a:xfrm>
            <a:off x="4846015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AAFE64C-4F79-4E5A-B296-7C7DF39E6EF1}"/>
              </a:ext>
            </a:extLst>
          </p:cNvPr>
          <p:cNvSpPr/>
          <p:nvPr/>
        </p:nvSpPr>
        <p:spPr>
          <a:xfrm>
            <a:off x="5392526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A286C26-1427-44C2-BFC3-398264ED86DF}"/>
              </a:ext>
            </a:extLst>
          </p:cNvPr>
          <p:cNvSpPr/>
          <p:nvPr/>
        </p:nvSpPr>
        <p:spPr>
          <a:xfrm>
            <a:off x="3769938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175F699-1B26-4D93-A31C-E6B221943764}"/>
              </a:ext>
            </a:extLst>
          </p:cNvPr>
          <p:cNvSpPr/>
          <p:nvPr/>
        </p:nvSpPr>
        <p:spPr>
          <a:xfrm>
            <a:off x="4308774" y="336625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D26D978-4BD4-4851-9178-87AA48845398}"/>
              </a:ext>
            </a:extLst>
          </p:cNvPr>
          <p:cNvSpPr/>
          <p:nvPr/>
        </p:nvSpPr>
        <p:spPr>
          <a:xfrm>
            <a:off x="4846015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E9466E0-C370-4A0E-A581-14290AEAC142}"/>
              </a:ext>
            </a:extLst>
          </p:cNvPr>
          <p:cNvSpPr/>
          <p:nvPr/>
        </p:nvSpPr>
        <p:spPr>
          <a:xfrm>
            <a:off x="5392526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790E329-4735-49A8-9D39-8EB8AF39BB9F}"/>
              </a:ext>
            </a:extLst>
          </p:cNvPr>
          <p:cNvGrpSpPr/>
          <p:nvPr/>
        </p:nvGrpSpPr>
        <p:grpSpPr>
          <a:xfrm>
            <a:off x="3803955" y="2914253"/>
            <a:ext cx="2009876" cy="871654"/>
            <a:chOff x="4819549" y="3632330"/>
            <a:chExt cx="2693324" cy="1168056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E1DC552-6CFA-4FE9-9A81-1F2D12C3C9A9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B872765-2CF1-452A-83F7-99612D1B9E8A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0F770A8-3C82-47B1-AC81-D46B796AE941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3855F656-13C9-4086-AD96-632B1DD27E2D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569068D-3D43-4A3D-A06D-A7CBE2E3CF7B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210353D-A163-47E1-9543-B225EB9FB789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A3BC927-A01D-4AD2-ACB1-352949A94164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C2A4AD7-BAF9-4C71-83DD-5D44F7CD7C4C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0E0ED25-59DF-4C58-A9F7-8D0F7E7812B6}"/>
              </a:ext>
            </a:extLst>
          </p:cNvPr>
          <p:cNvGrpSpPr/>
          <p:nvPr/>
        </p:nvGrpSpPr>
        <p:grpSpPr>
          <a:xfrm>
            <a:off x="3794588" y="4030276"/>
            <a:ext cx="996561" cy="448588"/>
            <a:chOff x="3850758" y="6212847"/>
            <a:chExt cx="996561" cy="448588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53809CD-2739-420C-B50B-D56B6C0BD5CC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FB23EDA-8872-4B4B-BD33-FA02FE3364F9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CF9240B-DB6B-491C-867E-500A5D17E90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225C943-3E77-4D6F-8D3C-C48FF29634C0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0C753B28-BB52-4C25-B722-1527F862A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F2AD7AA-40A4-405A-8DE2-CEC96FB3F495}"/>
              </a:ext>
            </a:extLst>
          </p:cNvPr>
          <p:cNvSpPr/>
          <p:nvPr/>
        </p:nvSpPr>
        <p:spPr>
          <a:xfrm>
            <a:off x="4873064" y="4026683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9E95458-169E-4ABD-9A05-671CAD4FE5D6}"/>
              </a:ext>
            </a:extLst>
          </p:cNvPr>
          <p:cNvSpPr/>
          <p:nvPr/>
        </p:nvSpPr>
        <p:spPr>
          <a:xfrm>
            <a:off x="3712673" y="390821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560FDFE-10BE-4DBD-A062-77590B352399}"/>
              </a:ext>
            </a:extLst>
          </p:cNvPr>
          <p:cNvSpPr/>
          <p:nvPr/>
        </p:nvSpPr>
        <p:spPr>
          <a:xfrm>
            <a:off x="2209282" y="291005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04A61F9-0412-48B3-9C81-2A2F80966B18}"/>
              </a:ext>
            </a:extLst>
          </p:cNvPr>
          <p:cNvSpPr/>
          <p:nvPr/>
        </p:nvSpPr>
        <p:spPr>
          <a:xfrm>
            <a:off x="2863911" y="294295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A75046-3DAF-48B5-8189-4CDE70ED27D2}"/>
              </a:ext>
            </a:extLst>
          </p:cNvPr>
          <p:cNvSpPr/>
          <p:nvPr/>
        </p:nvSpPr>
        <p:spPr>
          <a:xfrm>
            <a:off x="2078757" y="343839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F32F122-40A2-4DA9-9FB9-342B008F6915}"/>
              </a:ext>
            </a:extLst>
          </p:cNvPr>
          <p:cNvSpPr/>
          <p:nvPr/>
        </p:nvSpPr>
        <p:spPr>
          <a:xfrm>
            <a:off x="2833252" y="377617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92F0285-155F-4A8D-9B67-5380E3898C8F}"/>
              </a:ext>
            </a:extLst>
          </p:cNvPr>
          <p:cNvSpPr/>
          <p:nvPr/>
        </p:nvSpPr>
        <p:spPr>
          <a:xfrm>
            <a:off x="931091" y="369988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5266FA9-24A9-422D-801A-E1A0ED607CBA}"/>
              </a:ext>
            </a:extLst>
          </p:cNvPr>
          <p:cNvSpPr/>
          <p:nvPr/>
        </p:nvSpPr>
        <p:spPr>
          <a:xfrm>
            <a:off x="2592850" y="5383361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cxnSp>
        <p:nvCxnSpPr>
          <p:cNvPr id="105" name="직선 화살표 연결선 45">
            <a:extLst>
              <a:ext uri="{FF2B5EF4-FFF2-40B4-BE49-F238E27FC236}">
                <a16:creationId xmlns:a16="http://schemas.microsoft.com/office/drawing/2014/main" id="{09A5592A-D9A9-49D7-8FD6-A45E7334C556}"/>
              </a:ext>
            </a:extLst>
          </p:cNvPr>
          <p:cNvCxnSpPr>
            <a:cxnSpLocks/>
            <a:stCxn id="136" idx="2"/>
            <a:endCxn id="104" idx="0"/>
          </p:cNvCxnSpPr>
          <p:nvPr/>
        </p:nvCxnSpPr>
        <p:spPr>
          <a:xfrm flipH="1">
            <a:off x="2863911" y="3486767"/>
            <a:ext cx="270661" cy="189659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45">
            <a:extLst>
              <a:ext uri="{FF2B5EF4-FFF2-40B4-BE49-F238E27FC236}">
                <a16:creationId xmlns:a16="http://schemas.microsoft.com/office/drawing/2014/main" id="{270B40AF-52B5-4529-B455-FB5A8CEBFAF5}"/>
              </a:ext>
            </a:extLst>
          </p:cNvPr>
          <p:cNvCxnSpPr>
            <a:cxnSpLocks/>
            <a:stCxn id="104" idx="0"/>
            <a:endCxn id="136" idx="2"/>
          </p:cNvCxnSpPr>
          <p:nvPr/>
        </p:nvCxnSpPr>
        <p:spPr>
          <a:xfrm flipV="1">
            <a:off x="2863911" y="3486767"/>
            <a:ext cx="270661" cy="189659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542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19473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1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7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합성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68164"/>
              </p:ext>
            </p:extLst>
          </p:nvPr>
        </p:nvGraphicFramePr>
        <p:xfrm>
          <a:off x="6531860" y="1875542"/>
          <a:ext cx="5212609" cy="2238626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우측의 인벤토리의 아이템을 선택해 합성을 진행함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13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아이템이 왼쪽에서 차례로 장착됨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하단에 선택한 아이템의 성능과 효과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특성을 보여줌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두가지 선택지를 유저가 선택해서 합성을 진행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무기를 유지하고 특성과 효과 값만 부여하는 것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아이템을 소비해 랜덤으로 새로운 무기를 만드는 것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합성 방법을 간략하게 알려주는 설명 텍스트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id="{E5F6F3DB-22B9-49C8-A5A4-C07E98837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0" y="1881188"/>
            <a:ext cx="5749026" cy="32372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0F3CD2-8704-47FA-BFB7-53E059781C36}"/>
              </a:ext>
            </a:extLst>
          </p:cNvPr>
          <p:cNvSpPr/>
          <p:nvPr/>
        </p:nvSpPr>
        <p:spPr>
          <a:xfrm>
            <a:off x="597140" y="1893048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411958DC-EB68-43FF-B931-7306ED21ACFB}"/>
              </a:ext>
            </a:extLst>
          </p:cNvPr>
          <p:cNvSpPr/>
          <p:nvPr/>
        </p:nvSpPr>
        <p:spPr>
          <a:xfrm>
            <a:off x="808672" y="1998513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3D4941-2CDA-4E38-8E4D-3C16F083D6A3}"/>
              </a:ext>
            </a:extLst>
          </p:cNvPr>
          <p:cNvSpPr/>
          <p:nvPr/>
        </p:nvSpPr>
        <p:spPr>
          <a:xfrm>
            <a:off x="2950476" y="4811293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44BF40-E41D-4759-BAB1-E7C153F05CDA}"/>
              </a:ext>
            </a:extLst>
          </p:cNvPr>
          <p:cNvSpPr/>
          <p:nvPr/>
        </p:nvSpPr>
        <p:spPr>
          <a:xfrm>
            <a:off x="980899" y="2517123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56ACC-CF05-4850-81A1-A99A604D793E}"/>
              </a:ext>
            </a:extLst>
          </p:cNvPr>
          <p:cNvSpPr/>
          <p:nvPr/>
        </p:nvSpPr>
        <p:spPr>
          <a:xfrm>
            <a:off x="1571298" y="251712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2B83E7-00CC-4C57-B315-85A358CEA67F}"/>
              </a:ext>
            </a:extLst>
          </p:cNvPr>
          <p:cNvSpPr/>
          <p:nvPr/>
        </p:nvSpPr>
        <p:spPr>
          <a:xfrm>
            <a:off x="2187649" y="251712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5EDF22-55E6-476C-A987-D5686694F1A7}"/>
              </a:ext>
            </a:extLst>
          </p:cNvPr>
          <p:cNvSpPr/>
          <p:nvPr/>
        </p:nvSpPr>
        <p:spPr>
          <a:xfrm>
            <a:off x="2936471" y="2091622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4DD0EC-8BF1-43CE-827E-22362E3BF771}"/>
              </a:ext>
            </a:extLst>
          </p:cNvPr>
          <p:cNvSpPr/>
          <p:nvPr/>
        </p:nvSpPr>
        <p:spPr>
          <a:xfrm>
            <a:off x="5202606" y="2132031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D3D09A-D062-4F9C-AC18-DE1F51A2DB7F}"/>
              </a:ext>
            </a:extLst>
          </p:cNvPr>
          <p:cNvSpPr/>
          <p:nvPr/>
        </p:nvSpPr>
        <p:spPr>
          <a:xfrm>
            <a:off x="2805784" y="251712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D58DB1AE-ACAF-4C3B-BD62-3DA3EFDBBB4D}"/>
              </a:ext>
            </a:extLst>
          </p:cNvPr>
          <p:cNvSpPr/>
          <p:nvPr/>
        </p:nvSpPr>
        <p:spPr>
          <a:xfrm>
            <a:off x="864338" y="2697623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40CEB9-05E2-464A-AA36-1F9C9882871B}"/>
              </a:ext>
            </a:extLst>
          </p:cNvPr>
          <p:cNvSpPr/>
          <p:nvPr/>
        </p:nvSpPr>
        <p:spPr>
          <a:xfrm>
            <a:off x="1055751" y="2836319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40C565-D666-4B1B-9545-DFB04F690648}"/>
              </a:ext>
            </a:extLst>
          </p:cNvPr>
          <p:cNvSpPr/>
          <p:nvPr/>
        </p:nvSpPr>
        <p:spPr>
          <a:xfrm>
            <a:off x="1113059" y="2899675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F3D57B9-27E6-441C-9E21-E00B1D82FB97}"/>
              </a:ext>
            </a:extLst>
          </p:cNvPr>
          <p:cNvSpPr/>
          <p:nvPr/>
        </p:nvSpPr>
        <p:spPr>
          <a:xfrm>
            <a:off x="1794003" y="2836319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B59914D-4B5B-49C7-BD4D-B1EB0EF8C7A6}"/>
              </a:ext>
            </a:extLst>
          </p:cNvPr>
          <p:cNvSpPr/>
          <p:nvPr/>
        </p:nvSpPr>
        <p:spPr>
          <a:xfrm>
            <a:off x="1855271" y="2899675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0D8D35-67D2-4CF4-894B-4B24EA338E7C}"/>
              </a:ext>
            </a:extLst>
          </p:cNvPr>
          <p:cNvSpPr/>
          <p:nvPr/>
        </p:nvSpPr>
        <p:spPr>
          <a:xfrm>
            <a:off x="2488844" y="2836319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E1E503-0F20-4609-AD08-9DAAD4BDD427}"/>
              </a:ext>
            </a:extLst>
          </p:cNvPr>
          <p:cNvSpPr/>
          <p:nvPr/>
        </p:nvSpPr>
        <p:spPr>
          <a:xfrm>
            <a:off x="2560297" y="4121029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A8BA40-8CB6-43F0-85FC-A2A4EF01EDFC}"/>
              </a:ext>
            </a:extLst>
          </p:cNvPr>
          <p:cNvSpPr/>
          <p:nvPr/>
        </p:nvSpPr>
        <p:spPr>
          <a:xfrm>
            <a:off x="2607918" y="4153198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EC23E4-83E9-4823-B431-AB80F0B5FFFC}"/>
              </a:ext>
            </a:extLst>
          </p:cNvPr>
          <p:cNvSpPr/>
          <p:nvPr/>
        </p:nvSpPr>
        <p:spPr>
          <a:xfrm>
            <a:off x="3103900" y="2899675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BEE8A33-8D6A-4E3C-9C76-432BD58C79D9}"/>
              </a:ext>
            </a:extLst>
          </p:cNvPr>
          <p:cNvSpPr/>
          <p:nvPr/>
        </p:nvSpPr>
        <p:spPr>
          <a:xfrm>
            <a:off x="2563121" y="2899675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004532-C144-4B8F-8205-5E3C40843306}"/>
              </a:ext>
            </a:extLst>
          </p:cNvPr>
          <p:cNvSpPr/>
          <p:nvPr/>
        </p:nvSpPr>
        <p:spPr>
          <a:xfrm>
            <a:off x="988839" y="3434814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9AA9737-2917-4B9D-8CC3-4C7ACABF6C14}"/>
              </a:ext>
            </a:extLst>
          </p:cNvPr>
          <p:cNvSpPr/>
          <p:nvPr/>
        </p:nvSpPr>
        <p:spPr>
          <a:xfrm>
            <a:off x="1727226" y="3434814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69" name="모서리가 둥근 사각형 설명선 15">
            <a:extLst>
              <a:ext uri="{FF2B5EF4-FFF2-40B4-BE49-F238E27FC236}">
                <a16:creationId xmlns:a16="http://schemas.microsoft.com/office/drawing/2014/main" id="{F68EB7D3-25B2-42E3-99B9-E704A288E881}"/>
              </a:ext>
            </a:extLst>
          </p:cNvPr>
          <p:cNvSpPr/>
          <p:nvPr/>
        </p:nvSpPr>
        <p:spPr>
          <a:xfrm>
            <a:off x="2538646" y="3396732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9BA75B1B-D17F-4910-871B-4717A61F19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1" y="2922008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61D45C-264B-45FE-AB15-4038A459500A}"/>
              </a:ext>
            </a:extLst>
          </p:cNvPr>
          <p:cNvSpPr/>
          <p:nvPr/>
        </p:nvSpPr>
        <p:spPr>
          <a:xfrm>
            <a:off x="2607918" y="3943891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F45A617-9FFD-4CAE-8752-B10838DBD932}"/>
              </a:ext>
            </a:extLst>
          </p:cNvPr>
          <p:cNvSpPr/>
          <p:nvPr/>
        </p:nvSpPr>
        <p:spPr>
          <a:xfrm>
            <a:off x="4086338" y="252361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1EB743-C08C-48A4-A6B5-B596AF80AD15}"/>
              </a:ext>
            </a:extLst>
          </p:cNvPr>
          <p:cNvSpPr/>
          <p:nvPr/>
        </p:nvSpPr>
        <p:spPr>
          <a:xfrm>
            <a:off x="4676737" y="252361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0CCD6E5-9C7C-4AAD-9E68-CF4F31A68FD8}"/>
              </a:ext>
            </a:extLst>
          </p:cNvPr>
          <p:cNvSpPr/>
          <p:nvPr/>
        </p:nvSpPr>
        <p:spPr>
          <a:xfrm>
            <a:off x="5293088" y="252361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88" name="모서리가 둥근 직사각형 20">
            <a:extLst>
              <a:ext uri="{FF2B5EF4-FFF2-40B4-BE49-F238E27FC236}">
                <a16:creationId xmlns:a16="http://schemas.microsoft.com/office/drawing/2014/main" id="{1F7475F0-0D3E-4D10-9266-4C268B1BB8ED}"/>
              </a:ext>
            </a:extLst>
          </p:cNvPr>
          <p:cNvSpPr/>
          <p:nvPr/>
        </p:nvSpPr>
        <p:spPr>
          <a:xfrm>
            <a:off x="3799364" y="270411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D4907C8-09C4-49D8-8176-B8D859365618}"/>
              </a:ext>
            </a:extLst>
          </p:cNvPr>
          <p:cNvSpPr/>
          <p:nvPr/>
        </p:nvSpPr>
        <p:spPr>
          <a:xfrm>
            <a:off x="3899478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3B8915B-C93F-4A42-869A-EC4819F299C3}"/>
              </a:ext>
            </a:extLst>
          </p:cNvPr>
          <p:cNvSpPr/>
          <p:nvPr/>
        </p:nvSpPr>
        <p:spPr>
          <a:xfrm>
            <a:off x="4438314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23BEA2B-4F89-442A-965C-A6120D43BDBA}"/>
              </a:ext>
            </a:extLst>
          </p:cNvPr>
          <p:cNvSpPr/>
          <p:nvPr/>
        </p:nvSpPr>
        <p:spPr>
          <a:xfrm>
            <a:off x="4975555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9F22D2C-3DD2-460E-B4C1-05E421208A43}"/>
              </a:ext>
            </a:extLst>
          </p:cNvPr>
          <p:cNvSpPr/>
          <p:nvPr/>
        </p:nvSpPr>
        <p:spPr>
          <a:xfrm>
            <a:off x="5522066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E86EF50-4AA6-47AC-B533-BAFB08239CA3}"/>
              </a:ext>
            </a:extLst>
          </p:cNvPr>
          <p:cNvSpPr/>
          <p:nvPr/>
        </p:nvSpPr>
        <p:spPr>
          <a:xfrm>
            <a:off x="3899478" y="335386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3D77E2B-1FA2-4C64-84E5-10DE3B5AEF72}"/>
              </a:ext>
            </a:extLst>
          </p:cNvPr>
          <p:cNvSpPr/>
          <p:nvPr/>
        </p:nvSpPr>
        <p:spPr>
          <a:xfrm>
            <a:off x="4438314" y="335863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2D2BB64-608E-4913-8387-0B2E0EBD463C}"/>
              </a:ext>
            </a:extLst>
          </p:cNvPr>
          <p:cNvSpPr/>
          <p:nvPr/>
        </p:nvSpPr>
        <p:spPr>
          <a:xfrm>
            <a:off x="4975555" y="335386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CAC5FAF-7AAE-4469-BE87-BD54B67894F3}"/>
              </a:ext>
            </a:extLst>
          </p:cNvPr>
          <p:cNvSpPr/>
          <p:nvPr/>
        </p:nvSpPr>
        <p:spPr>
          <a:xfrm>
            <a:off x="5522066" y="335386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F11EE5C-90C9-4BBC-949D-6610EFC47D83}"/>
              </a:ext>
            </a:extLst>
          </p:cNvPr>
          <p:cNvGrpSpPr/>
          <p:nvPr/>
        </p:nvGrpSpPr>
        <p:grpSpPr>
          <a:xfrm>
            <a:off x="3933495" y="2906633"/>
            <a:ext cx="2009876" cy="871654"/>
            <a:chOff x="4819549" y="3632330"/>
            <a:chExt cx="2693324" cy="116805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2289C90-D39C-4C85-8521-BEFE4C9034DF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DD55342-2D15-49B2-A7E2-4410AD21D3D3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B1FF8FC-927C-48A9-80B2-C13E92718539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BD40D318-825D-4BF6-BCFB-8A2DE0A3458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DE09E1C-1036-4DCE-A00B-C9650C1DD7B6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0147FFD-27E4-4C19-9DFB-5A14F5AD8AF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8EDF008-116D-4E3B-9F5A-9DCF866D90FF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ECD3195-CF32-4272-AFF5-66FD56DFD31E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F6D0416-EB02-4058-A579-FC4F8CE11FC9}"/>
              </a:ext>
            </a:extLst>
          </p:cNvPr>
          <p:cNvGrpSpPr/>
          <p:nvPr/>
        </p:nvGrpSpPr>
        <p:grpSpPr>
          <a:xfrm>
            <a:off x="3924128" y="4022656"/>
            <a:ext cx="996561" cy="448588"/>
            <a:chOff x="3850758" y="6212847"/>
            <a:chExt cx="996561" cy="448588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57564CA-373F-4244-AF42-C85969F2E105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8104F63-E35E-4E50-BD38-7B66EE9AE2B8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F269AFD-36F1-4591-B67F-BC07450CB914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73A6060-8A6F-4E26-A5A5-FD23EFA1A87A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4E899F23-F183-4FB1-BAAE-F61A2B96E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1ABCE982-690D-4E41-952D-1E32BE995A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970433" y="2970468"/>
            <a:ext cx="326822" cy="269946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148E33-DC67-4635-A61C-A7449DC7BA12}"/>
              </a:ext>
            </a:extLst>
          </p:cNvPr>
          <p:cNvSpPr/>
          <p:nvPr/>
        </p:nvSpPr>
        <p:spPr>
          <a:xfrm>
            <a:off x="5008647" y="4049708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택스트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EFADEA1-A730-49CF-88CD-FE271A7EE3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2630023" y="2960812"/>
            <a:ext cx="326822" cy="269946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449EF3F-EA1A-4331-8FE7-D74B5B519301}"/>
              </a:ext>
            </a:extLst>
          </p:cNvPr>
          <p:cNvSpPr/>
          <p:nvPr/>
        </p:nvSpPr>
        <p:spPr>
          <a:xfrm>
            <a:off x="3825471" y="394495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DE45374-A37C-4961-B764-C6C165560083}"/>
              </a:ext>
            </a:extLst>
          </p:cNvPr>
          <p:cNvSpPr/>
          <p:nvPr/>
        </p:nvSpPr>
        <p:spPr>
          <a:xfrm>
            <a:off x="987989" y="275283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A41C704-8E9F-40DA-A80A-1B9121D15A9E}"/>
              </a:ext>
            </a:extLst>
          </p:cNvPr>
          <p:cNvSpPr/>
          <p:nvPr/>
        </p:nvSpPr>
        <p:spPr>
          <a:xfrm>
            <a:off x="950824" y="334532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A52C328-0994-4EB9-85F3-A0D67E94E4AF}"/>
              </a:ext>
            </a:extLst>
          </p:cNvPr>
          <p:cNvSpPr/>
          <p:nvPr/>
        </p:nvSpPr>
        <p:spPr>
          <a:xfrm>
            <a:off x="2459478" y="277453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562CCB9-EA02-4B7A-9861-A258E057F2A4}"/>
              </a:ext>
            </a:extLst>
          </p:cNvPr>
          <p:cNvSpPr/>
          <p:nvPr/>
        </p:nvSpPr>
        <p:spPr>
          <a:xfrm>
            <a:off x="4982074" y="394389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11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9081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77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/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일시 정시 버튼을 선택하면 등장하는 </a:t>
                      </a: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팝업창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9813137" y="1377455"/>
            <a:ext cx="544212" cy="203726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416375" y="1401344"/>
            <a:ext cx="61617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876810"/>
              </p:ext>
            </p:extLst>
          </p:nvPr>
        </p:nvGraphicFramePr>
        <p:xfrm>
          <a:off x="6531860" y="1875542"/>
          <a:ext cx="5212609" cy="81355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클라우드 백업</a:t>
                      </a:r>
                      <a:r>
                        <a:rPr lang="en-US" altLang="ko-KR" sz="1000" dirty="0"/>
                        <a:t>’, ‘</a:t>
                      </a:r>
                      <a:r>
                        <a:rPr lang="ko-KR" altLang="en-US" sz="1000" dirty="0"/>
                        <a:t>코드 입력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등의 기능을 출력하지 않고 시작화면으로 돌아 갈지 선택하는 탭을 추가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11152099" y="1405940"/>
            <a:ext cx="569510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7789956" y="1378353"/>
            <a:ext cx="54421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DD119E-884D-453F-8FDD-DD9F4162B96D}"/>
              </a:ext>
            </a:extLst>
          </p:cNvPr>
          <p:cNvSpPr/>
          <p:nvPr/>
        </p:nvSpPr>
        <p:spPr>
          <a:xfrm>
            <a:off x="9114756" y="1390702"/>
            <a:ext cx="61617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0439556" y="1401344"/>
            <a:ext cx="616174" cy="1802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30" name="그림 29" descr="시계이(가) 표시된 사진&#10;&#10;자동 생성된 설명">
            <a:extLst>
              <a:ext uri="{FF2B5EF4-FFF2-40B4-BE49-F238E27FC236}">
                <a16:creationId xmlns:a16="http://schemas.microsoft.com/office/drawing/2014/main" id="{CD8EC226-1719-4A72-AD75-EBBCB13E3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1" y="1890006"/>
            <a:ext cx="5755123" cy="323725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0F4DC1-A06A-4285-9192-31FFACD37ADA}"/>
              </a:ext>
            </a:extLst>
          </p:cNvPr>
          <p:cNvSpPr/>
          <p:nvPr/>
        </p:nvSpPr>
        <p:spPr>
          <a:xfrm>
            <a:off x="619891" y="1890006"/>
            <a:ext cx="5754240" cy="323725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24B8C335-B3FA-4ADD-A20B-E24CD12C11B8}"/>
              </a:ext>
            </a:extLst>
          </p:cNvPr>
          <p:cNvSpPr/>
          <p:nvPr/>
        </p:nvSpPr>
        <p:spPr>
          <a:xfrm>
            <a:off x="1277712" y="2149270"/>
            <a:ext cx="4422123" cy="24691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9A7C96-E8A9-4D95-8862-7F963DA72936}"/>
              </a:ext>
            </a:extLst>
          </p:cNvPr>
          <p:cNvSpPr/>
          <p:nvPr/>
        </p:nvSpPr>
        <p:spPr>
          <a:xfrm>
            <a:off x="1724365" y="2471870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D933DC-F078-4755-A814-F82529BDF418}"/>
              </a:ext>
            </a:extLst>
          </p:cNvPr>
          <p:cNvSpPr/>
          <p:nvPr/>
        </p:nvSpPr>
        <p:spPr>
          <a:xfrm>
            <a:off x="3100832" y="221521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133288-E360-477C-BBA1-C5BE629E994F}"/>
              </a:ext>
            </a:extLst>
          </p:cNvPr>
          <p:cNvSpPr/>
          <p:nvPr/>
        </p:nvSpPr>
        <p:spPr>
          <a:xfrm>
            <a:off x="2594033" y="2471870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6" name="모서리가 둥근 직사각형 20">
            <a:extLst>
              <a:ext uri="{FF2B5EF4-FFF2-40B4-BE49-F238E27FC236}">
                <a16:creationId xmlns:a16="http://schemas.microsoft.com/office/drawing/2014/main" id="{B5037AE3-2B2B-4EC3-AC7A-5FFD3B1B6D19}"/>
              </a:ext>
            </a:extLst>
          </p:cNvPr>
          <p:cNvSpPr/>
          <p:nvPr/>
        </p:nvSpPr>
        <p:spPr>
          <a:xfrm>
            <a:off x="1333500" y="2842065"/>
            <a:ext cx="4312920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FD3A5F-BD5A-4483-BB4F-BB849DE1728A}"/>
              </a:ext>
            </a:extLst>
          </p:cNvPr>
          <p:cNvSpPr/>
          <p:nvPr/>
        </p:nvSpPr>
        <p:spPr>
          <a:xfrm>
            <a:off x="2902082" y="4804666"/>
            <a:ext cx="118985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7902E6-CE70-45BC-BEAE-8E40053EEB6B}"/>
              </a:ext>
            </a:extLst>
          </p:cNvPr>
          <p:cNvGrpSpPr/>
          <p:nvPr/>
        </p:nvGrpSpPr>
        <p:grpSpPr>
          <a:xfrm>
            <a:off x="1753968" y="2528901"/>
            <a:ext cx="1601065" cy="284858"/>
            <a:chOff x="831319" y="2758943"/>
            <a:chExt cx="982877" cy="17487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20DC774-A346-4F1B-B27D-2399C9ECBBFE}"/>
                </a:ext>
              </a:extLst>
            </p:cNvPr>
            <p:cNvGrpSpPr/>
            <p:nvPr/>
          </p:nvGrpSpPr>
          <p:grpSpPr>
            <a:xfrm>
              <a:off x="831319" y="2758943"/>
              <a:ext cx="437619" cy="174871"/>
              <a:chOff x="94019" y="2757677"/>
              <a:chExt cx="437619" cy="17918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AE34F52-8972-46B7-900E-9E77AEE706CE}"/>
                  </a:ext>
                </a:extLst>
              </p:cNvPr>
              <p:cNvSpPr/>
              <p:nvPr/>
            </p:nvSpPr>
            <p:spPr>
              <a:xfrm>
                <a:off x="94019" y="2757677"/>
                <a:ext cx="437619" cy="1634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DB38809-B8E8-4448-AB05-EBB0A272C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238" y="2757677"/>
                <a:ext cx="179180" cy="17918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7CF8A3B-6CBC-4148-9FF4-0B7454DFFADE}"/>
                </a:ext>
              </a:extLst>
            </p:cNvPr>
            <p:cNvGrpSpPr/>
            <p:nvPr/>
          </p:nvGrpSpPr>
          <p:grpSpPr>
            <a:xfrm>
              <a:off x="1376577" y="2762875"/>
              <a:ext cx="437619" cy="155331"/>
              <a:chOff x="-352684" y="3295644"/>
              <a:chExt cx="437619" cy="155331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763592E-9337-4127-B1EC-DC52D478CDA4}"/>
                  </a:ext>
                </a:extLst>
              </p:cNvPr>
              <p:cNvSpPr/>
              <p:nvPr/>
            </p:nvSpPr>
            <p:spPr>
              <a:xfrm>
                <a:off x="-352684" y="3295644"/>
                <a:ext cx="437619" cy="1553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3590C40-719B-457D-8DF5-A49E52E86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6534" y="3305155"/>
                <a:ext cx="141044" cy="129209"/>
              </a:xfrm>
              <a:prstGeom prst="rect">
                <a:avLst/>
              </a:prstGeom>
            </p:spPr>
          </p:pic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14C131-BFAB-4206-8499-A6D447C4D1C0}"/>
              </a:ext>
            </a:extLst>
          </p:cNvPr>
          <p:cNvSpPr/>
          <p:nvPr/>
        </p:nvSpPr>
        <p:spPr>
          <a:xfrm>
            <a:off x="3497011" y="2471870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3BF78C-82D7-4256-B934-6A0F10CD1F65}"/>
              </a:ext>
            </a:extLst>
          </p:cNvPr>
          <p:cNvSpPr/>
          <p:nvPr/>
        </p:nvSpPr>
        <p:spPr>
          <a:xfrm>
            <a:off x="3548300" y="2535306"/>
            <a:ext cx="712863" cy="2530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301B4-464F-4C4D-984B-C8D244C7A13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62" y="2536807"/>
            <a:ext cx="258738" cy="25873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02318EF-8BFA-402E-AEC0-ECC90E4781DD}"/>
              </a:ext>
            </a:extLst>
          </p:cNvPr>
          <p:cNvSpPr/>
          <p:nvPr/>
        </p:nvSpPr>
        <p:spPr>
          <a:xfrm>
            <a:off x="1685930" y="3008131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D03C5A4-9279-482E-992D-2192379AD6BE}"/>
              </a:ext>
            </a:extLst>
          </p:cNvPr>
          <p:cNvGrpSpPr/>
          <p:nvPr/>
        </p:nvGrpSpPr>
        <p:grpSpPr>
          <a:xfrm>
            <a:off x="2892308" y="3760704"/>
            <a:ext cx="1034339" cy="741441"/>
            <a:chOff x="3758641" y="4277761"/>
            <a:chExt cx="485510" cy="34802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2E6EB9C-BC41-493F-A792-51925CC01540}"/>
                </a:ext>
              </a:extLst>
            </p:cNvPr>
            <p:cNvSpPr/>
            <p:nvPr/>
          </p:nvSpPr>
          <p:spPr>
            <a:xfrm>
              <a:off x="3758641" y="4292486"/>
              <a:ext cx="485510" cy="3119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11E30CE-9DA4-4EEF-A0BD-436D8C07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437" y="4277761"/>
              <a:ext cx="348026" cy="348026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5D7E44-7C95-4DCA-BFCD-E64C7031F4B9}"/>
              </a:ext>
            </a:extLst>
          </p:cNvPr>
          <p:cNvSpPr/>
          <p:nvPr/>
        </p:nvSpPr>
        <p:spPr>
          <a:xfrm>
            <a:off x="3451415" y="240646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982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36017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1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8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728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19569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결과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캐릭터가 유저의 플레이 도중 사망한 경우 또는 던전을 클리어 한 경우 등장하는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172397-96D9-4F4A-8FFD-237602B9460D}"/>
              </a:ext>
            </a:extLst>
          </p:cNvPr>
          <p:cNvSpPr/>
          <p:nvPr/>
        </p:nvSpPr>
        <p:spPr>
          <a:xfrm>
            <a:off x="8857988" y="136857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630166" y="1364208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737875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3EE1AE-4992-4544-B012-DCD6F3BDB491}"/>
              </a:ext>
            </a:extLst>
          </p:cNvPr>
          <p:cNvGrpSpPr/>
          <p:nvPr/>
        </p:nvGrpSpPr>
        <p:grpSpPr>
          <a:xfrm>
            <a:off x="434753" y="1816989"/>
            <a:ext cx="5738487" cy="3224021"/>
            <a:chOff x="3226756" y="1861917"/>
            <a:chExt cx="5738487" cy="322402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309487-75D3-4005-B27E-E8CC5A67F334}"/>
                </a:ext>
              </a:extLst>
            </p:cNvPr>
            <p:cNvSpPr/>
            <p:nvPr/>
          </p:nvSpPr>
          <p:spPr>
            <a:xfrm>
              <a:off x="3226756" y="1861917"/>
              <a:ext cx="5738487" cy="3224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DD7DB74-BBFB-430E-93C5-0A7006965B62}"/>
                </a:ext>
              </a:extLst>
            </p:cNvPr>
            <p:cNvSpPr/>
            <p:nvPr/>
          </p:nvSpPr>
          <p:spPr>
            <a:xfrm>
              <a:off x="5323179" y="2102728"/>
              <a:ext cx="1545640" cy="4058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오버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3494A1-CE66-4ED8-890A-DF8738B07524}"/>
                </a:ext>
              </a:extLst>
            </p:cNvPr>
            <p:cNvSpPr/>
            <p:nvPr/>
          </p:nvSpPr>
          <p:spPr>
            <a:xfrm>
              <a:off x="3777539" y="2729267"/>
              <a:ext cx="2139150" cy="167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게임의 진행 정도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3675DF-9307-45AB-97DA-B6701D699771}"/>
                </a:ext>
              </a:extLst>
            </p:cNvPr>
            <p:cNvSpPr/>
            <p:nvPr/>
          </p:nvSpPr>
          <p:spPr>
            <a:xfrm>
              <a:off x="6275309" y="2729267"/>
              <a:ext cx="2139150" cy="167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진행 보상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775FD91-E929-4B35-B51B-6C31778C4C37}"/>
                </a:ext>
              </a:extLst>
            </p:cNvPr>
            <p:cNvSpPr/>
            <p:nvPr/>
          </p:nvSpPr>
          <p:spPr>
            <a:xfrm>
              <a:off x="5323179" y="4621163"/>
              <a:ext cx="1545640" cy="3249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터치하면 대기 화면으로 이동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79337"/>
              </p:ext>
            </p:extLst>
          </p:nvPr>
        </p:nvGraphicFramePr>
        <p:xfrm>
          <a:off x="6531860" y="1875542"/>
          <a:ext cx="5212609" cy="1660270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좌측에 게임의 기록 결과를 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2867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우측에 해당 결과에 대한 보상을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플레이 중에 처음 달성한 기록인 경우 </a:t>
                      </a:r>
                      <a:r>
                        <a:rPr lang="ko-KR" altLang="en-US" sz="1000" dirty="0" err="1"/>
                        <a:t>툴팁을</a:t>
                      </a:r>
                      <a:r>
                        <a:rPr lang="ko-KR" altLang="en-US" sz="1000" dirty="0"/>
                        <a:t> 활용해 유저에게 알려줌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터치를 통해 결과 화면을 나갈 수 있음을 유저에게 알려줌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</a:tbl>
          </a:graphicData>
        </a:graphic>
      </p:graphicFrame>
      <p:sp>
        <p:nvSpPr>
          <p:cNvPr id="14" name="모서리가 둥근 사각형 설명선 15">
            <a:extLst>
              <a:ext uri="{FF2B5EF4-FFF2-40B4-BE49-F238E27FC236}">
                <a16:creationId xmlns:a16="http://schemas.microsoft.com/office/drawing/2014/main" id="{D71F5204-1E4A-4C5A-8574-040A18622D55}"/>
              </a:ext>
            </a:extLst>
          </p:cNvPr>
          <p:cNvSpPr/>
          <p:nvPr/>
        </p:nvSpPr>
        <p:spPr>
          <a:xfrm>
            <a:off x="2782052" y="2564091"/>
            <a:ext cx="1211978" cy="407171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최초 달성</a:t>
            </a:r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!!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DD245F-D233-465C-8956-871C653D40EF}"/>
              </a:ext>
            </a:extLst>
          </p:cNvPr>
          <p:cNvSpPr/>
          <p:nvPr/>
        </p:nvSpPr>
        <p:spPr>
          <a:xfrm>
            <a:off x="1038717" y="268433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A3A9B4-F4F6-44C3-B3EB-0774715DF050}"/>
              </a:ext>
            </a:extLst>
          </p:cNvPr>
          <p:cNvSpPr/>
          <p:nvPr/>
        </p:nvSpPr>
        <p:spPr>
          <a:xfrm>
            <a:off x="5340350" y="268433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DF7199-D45A-4AEF-ACBD-00575F272E80}"/>
              </a:ext>
            </a:extLst>
          </p:cNvPr>
          <p:cNvSpPr/>
          <p:nvPr/>
        </p:nvSpPr>
        <p:spPr>
          <a:xfrm>
            <a:off x="2804390" y="250422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514D77-4C82-4D7F-9EF7-831AABDD57DF}"/>
              </a:ext>
            </a:extLst>
          </p:cNvPr>
          <p:cNvSpPr/>
          <p:nvPr/>
        </p:nvSpPr>
        <p:spPr>
          <a:xfrm>
            <a:off x="2508674" y="448550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92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72045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3067209"/>
              </p:ext>
            </p:extLst>
          </p:nvPr>
        </p:nvGraphicFramePr>
        <p:xfrm>
          <a:off x="5167223" y="1415702"/>
          <a:ext cx="6420928" cy="5006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939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5264989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94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505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86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국가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4568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4575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2585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게임의 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랜덤으로 배치되는 던전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반복적인 플레이의 지루함 일부 상쇠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dirty="0"/>
                        <a:t>2D </a:t>
                      </a:r>
                      <a:r>
                        <a:rPr lang="ko-KR" altLang="en-US" sz="1100" dirty="0"/>
                        <a:t>탑 뷰 시점의 아기자기한 도트 그래픽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각각의 특색 있는 캐릭터와 무기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캐릭터가 사망하면 소량의 보상과 함께 초기화 되는 게임 진행 정보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손해를 최소화 하기 위한 유저의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손실 회피 심리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와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0" dirty="0"/>
                        <a:t>진행 정도에 따른 소량의 보상을 통한 초기화의 반감을 일부 상쇄하는 유저의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보상 심리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를 적절히 활용</a:t>
                      </a:r>
                      <a:endParaRPr lang="en-US" altLang="ko-KR" sz="11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/>
                        <a:t>이후 플레이의 이전의 실수를 만회하려는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대안적 세계 구축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을 위한 리플레이를 유도</a:t>
                      </a:r>
                      <a:endParaRPr lang="en-US" altLang="ko-KR" sz="1100" b="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457198" y="92392"/>
            <a:ext cx="6849534" cy="476901"/>
            <a:chOff x="2540000" y="0"/>
            <a:chExt cx="6849534" cy="476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UI</a:t>
              </a:r>
              <a:r>
                <a:rPr lang="ko-KR" altLang="en-US" sz="24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/>
                <a:t>참고 사항</a:t>
              </a:r>
              <a:endParaRPr lang="ko-KR" altLang="en-US" sz="24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" y="1570969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7" y="3873194"/>
            <a:ext cx="42672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03847" y="-1335024"/>
            <a:ext cx="11392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dirty="0">
                <a:solidFill>
                  <a:srgbClr val="FF0000"/>
                </a:solidFill>
              </a:rPr>
              <a:t>UI</a:t>
            </a:r>
            <a:r>
              <a:rPr lang="ko-KR" altLang="en-US" dirty="0">
                <a:solidFill>
                  <a:srgbClr val="FF0000"/>
                </a:solidFill>
              </a:rPr>
              <a:t>와 관계없는 정보들이 너무 많다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지금 작성중인 문서는 </a:t>
            </a:r>
            <a:r>
              <a:rPr lang="en-US" altLang="ko-KR" dirty="0" smtClean="0">
                <a:solidFill>
                  <a:srgbClr val="FF0000"/>
                </a:solidFill>
              </a:rPr>
              <a:t>UI</a:t>
            </a:r>
            <a:r>
              <a:rPr lang="ko-KR" altLang="en-US" dirty="0" err="1" smtClean="0">
                <a:solidFill>
                  <a:srgbClr val="FF0000"/>
                </a:solidFill>
              </a:rPr>
              <a:t>기획서라는</a:t>
            </a:r>
            <a:r>
              <a:rPr lang="ko-KR" altLang="en-US" dirty="0" smtClean="0">
                <a:solidFill>
                  <a:srgbClr val="FF0000"/>
                </a:solidFill>
              </a:rPr>
              <a:t> 것을 잊으면 안된다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err="1" smtClean="0">
                <a:solidFill>
                  <a:srgbClr val="FF0000"/>
                </a:solidFill>
              </a:rPr>
              <a:t>결기승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의도를 우선 보여 주어야한다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왜</a:t>
            </a:r>
            <a:r>
              <a:rPr lang="en-US" altLang="ko-KR" sz="1800" dirty="0" smtClean="0">
                <a:solidFill>
                  <a:srgbClr val="FF0000"/>
                </a:solidFill>
              </a:rPr>
              <a:t>? </a:t>
            </a:r>
            <a:r>
              <a:rPr lang="ko-KR" altLang="en-US" sz="1800" dirty="0" smtClean="0">
                <a:solidFill>
                  <a:srgbClr val="FF0000"/>
                </a:solidFill>
              </a:rPr>
              <a:t>분석하게 되었는지 무엇을 고려해서 분석 했는지에 대한 분석 의도를 넣고 관련된 내용을 넣어야 </a:t>
            </a:r>
            <a:r>
              <a:rPr lang="ko-KR" altLang="en-US" dirty="0" smtClean="0">
                <a:solidFill>
                  <a:srgbClr val="FF0000"/>
                </a:solidFill>
              </a:rPr>
              <a:t>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각 페이지 별로 시간 체크해가며 문서 작성 할 것</a:t>
            </a:r>
            <a:r>
              <a:rPr lang="en-US" altLang="ko-KR" sz="1800" dirty="0" smtClean="0">
                <a:solidFill>
                  <a:srgbClr val="FF0000"/>
                </a:solidFill>
              </a:rPr>
              <a:t>! </a:t>
            </a:r>
            <a:r>
              <a:rPr lang="ko-KR" altLang="en-US" sz="1800" dirty="0" smtClean="0">
                <a:solidFill>
                  <a:srgbClr val="FF0000"/>
                </a:solidFill>
              </a:rPr>
              <a:t>템플릿 포함</a:t>
            </a:r>
            <a:r>
              <a:rPr lang="en-US" altLang="ko-KR" sz="1800" dirty="0" smtClean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610132" y="2428147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3022153" y="3933876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1521264" y="156075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3612622" y="157401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4523027" y="1561664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2573045" y="1574013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664398" y="1544969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610131" y="1445630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610131" y="3935000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6165049" y="1467146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9063465" y="1528488"/>
            <a:ext cx="2477841" cy="12303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1F5F1-2609-4D34-BD46-A62AD09E8DFF}"/>
              </a:ext>
            </a:extLst>
          </p:cNvPr>
          <p:cNvSpPr/>
          <p:nvPr/>
        </p:nvSpPr>
        <p:spPr>
          <a:xfrm>
            <a:off x="1923177" y="203673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553313" y="203673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개발사 로고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&amp;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9202878" y="3309217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8116453" y="21871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8108495" y="154577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0524634" y="282286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6310769" y="1890009"/>
            <a:ext cx="1617198" cy="79202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54BCDE-F94E-4B49-B2AB-5DC552DC5898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711263" y="2151862"/>
            <a:ext cx="84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11D722-0B3C-45A0-8DB2-58AC01CCD0F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341399" y="2151862"/>
            <a:ext cx="1823650" cy="11512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8833577" y="2288974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9123663" y="2355252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9123663" y="2547217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8535689" y="1680868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1312702" y="2244326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1216141" y="2741754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6310769" y="154950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8142362" y="2801364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1470996" y="2489749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9889656" y="244535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0726035" y="155209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6223860" y="2743228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7192264" y="2743228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6539091" y="2395650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7240703" y="2395650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6672867" y="2619630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7507874" y="2629568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1470996" y="2497299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6166518" y="2724614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820075" y="5045684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3407457" y="4239711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824717" y="3971740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4783279" y="2863882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3953574" y="3601367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1584027" y="3601367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2955687" y="1773775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4126394" y="3685828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4352035" y="3574396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3663889" y="4884715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3470076" y="4256705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5442316" y="4263403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5052765" y="4817210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3921263" y="5643632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3912882" y="5065199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4764990" y="5071200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4491314" y="4336114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3855056" y="4359185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6180014" y="3319927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5500403" y="2266984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8862900" y="1705587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8923273" y="4647080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5937087" y="4196261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6726555" y="2639232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3404071" y="330192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2616168" y="481031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2601652" y="5881147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2869213" y="3459126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2788988" y="4894772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2774472" y="4803095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880475" y="5857792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913351" y="4838503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824717" y="4499395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913350" y="3185228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8029259" y="4537057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8807432" y="3943995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9499489" y="3573120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6250608" y="3751003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6286043" y="339927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636108" y="2493313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133318" y="4973184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9038350" y="468597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9234870" y="3316094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823411" y="4205046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2326873" y="4205046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8349107" y="4018839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1993" y="1602689"/>
            <a:ext cx="4383351" cy="2176462"/>
          </a:xfr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1F092A-3A69-4C72-8EDA-3B123FBC70D0}"/>
              </a:ext>
            </a:extLst>
          </p:cNvPr>
          <p:cNvSpPr/>
          <p:nvPr/>
        </p:nvSpPr>
        <p:spPr>
          <a:xfrm>
            <a:off x="732135" y="2732198"/>
            <a:ext cx="4368599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조작 버튼 위치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18313060"/>
              </p:ext>
            </p:extLst>
          </p:nvPr>
        </p:nvGraphicFramePr>
        <p:xfrm>
          <a:off x="5244859" y="1602689"/>
          <a:ext cx="6547449" cy="218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850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01194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ko-KR" altLang="en-US" sz="1000" dirty="0"/>
                        <a:t> 커스터마이즈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언어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로그인 등 기능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711993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633764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743260" y="2971800"/>
            <a:ext cx="389793" cy="381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743260" y="3384550"/>
            <a:ext cx="402877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2013290" y="4525364"/>
            <a:ext cx="761861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689350" y="5181600"/>
            <a:ext cx="1209637" cy="4686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3" name="그림 32" descr="모니터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792BFD62-D9F9-48A9-8589-BFF2EFD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r="85810"/>
          <a:stretch/>
        </p:blipFill>
        <p:spPr>
          <a:xfrm>
            <a:off x="104384" y="1826822"/>
            <a:ext cx="599162" cy="31966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715E98-83BC-4466-83ED-D5833F8BB7FF}"/>
              </a:ext>
            </a:extLst>
          </p:cNvPr>
          <p:cNvSpPr/>
          <p:nvPr/>
        </p:nvSpPr>
        <p:spPr>
          <a:xfrm>
            <a:off x="734813" y="29590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77E99-FB4F-4A7B-9C2D-9F5D11DA0DB6}"/>
              </a:ext>
            </a:extLst>
          </p:cNvPr>
          <p:cNvSpPr/>
          <p:nvPr/>
        </p:nvSpPr>
        <p:spPr>
          <a:xfrm>
            <a:off x="732135" y="336556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4FB90-27B0-49C7-8279-717823D7D597}"/>
              </a:ext>
            </a:extLst>
          </p:cNvPr>
          <p:cNvSpPr/>
          <p:nvPr/>
        </p:nvSpPr>
        <p:spPr>
          <a:xfrm>
            <a:off x="3689350" y="518905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15A35D-A7BD-4026-99D2-97E606655325}"/>
              </a:ext>
            </a:extLst>
          </p:cNvPr>
          <p:cNvSpPr/>
          <p:nvPr/>
        </p:nvSpPr>
        <p:spPr>
          <a:xfrm>
            <a:off x="2013290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44860" y="3898996"/>
            <a:ext cx="3697440" cy="184793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E99C6E-4D66-469D-AFE1-62C7AC930E17}"/>
              </a:ext>
            </a:extLst>
          </p:cNvPr>
          <p:cNvSpPr/>
          <p:nvPr/>
        </p:nvSpPr>
        <p:spPr>
          <a:xfrm>
            <a:off x="5258462" y="3946305"/>
            <a:ext cx="1431898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</a:rPr>
              <a:t>커스터마이즈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7BB184-172A-474A-8910-B84FFE3C7F4E}"/>
              </a:ext>
            </a:extLst>
          </p:cNvPr>
          <p:cNvSpPr txBox="1"/>
          <p:nvPr/>
        </p:nvSpPr>
        <p:spPr>
          <a:xfrm>
            <a:off x="9015263" y="4327667"/>
            <a:ext cx="2777045" cy="9905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조작하는 </a:t>
            </a:r>
            <a:r>
              <a:rPr lang="en-US" altLang="ko-KR" sz="1000" dirty="0"/>
              <a:t>UI</a:t>
            </a:r>
            <a:r>
              <a:rPr lang="ko-KR" altLang="en-US" sz="1000" dirty="0"/>
              <a:t>를 옮겨 놓을 수 있도록 만들어 두었음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</a:t>
            </a:r>
            <a:r>
              <a:rPr lang="en-US" altLang="ko-KR" sz="1000" dirty="0"/>
              <a:t>Ui </a:t>
            </a:r>
            <a:r>
              <a:rPr lang="ko-KR" altLang="en-US" sz="1000" dirty="0"/>
              <a:t>를 옮겨 자신에 맞는 조작 방식을 찾을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내용 개체 틀 19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AAD5448A-0D05-4FB5-B78B-ACB3AECF4CD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7377631" y="1437258"/>
            <a:ext cx="4368599" cy="21764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D8D7C66-6832-4137-8363-212BF5D92200}"/>
              </a:ext>
            </a:extLst>
          </p:cNvPr>
          <p:cNvSpPr/>
          <p:nvPr/>
        </p:nvSpPr>
        <p:spPr>
          <a:xfrm>
            <a:off x="7406033" y="2579298"/>
            <a:ext cx="4354921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783838" y="1437258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6F167C-1E16-43FB-B438-8782ECF5DA77}"/>
              </a:ext>
            </a:extLst>
          </p:cNvPr>
          <p:cNvSpPr/>
          <p:nvPr/>
        </p:nvSpPr>
        <p:spPr>
          <a:xfrm>
            <a:off x="2783838" y="2579298"/>
            <a:ext cx="4368599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선택화면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2878281" y="3127469"/>
            <a:ext cx="446506" cy="289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6427544" y="3092273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6427544" y="2726354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6051505" y="1580925"/>
            <a:ext cx="805152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0913E8-91F7-4CF4-A9CF-7D4716569E7E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73C27-FEE6-46C9-9AA8-C38ECC93A13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932EE-29AE-4ED1-BCA0-3A5F70A9A9D4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D368B-195B-4F49-92CC-817371113569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BCEED5-CCFF-431B-93BA-65FB6F17E066}"/>
              </a:ext>
            </a:extLst>
          </p:cNvPr>
          <p:cNvSpPr/>
          <p:nvPr/>
        </p:nvSpPr>
        <p:spPr>
          <a:xfrm>
            <a:off x="2878281" y="31274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0D6B3B-3384-43E0-830E-D273207BED42}"/>
              </a:ext>
            </a:extLst>
          </p:cNvPr>
          <p:cNvSpPr/>
          <p:nvPr/>
        </p:nvSpPr>
        <p:spPr>
          <a:xfrm>
            <a:off x="6051505" y="158092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50F59-8899-43D2-A178-43987C67AB65}"/>
              </a:ext>
            </a:extLst>
          </p:cNvPr>
          <p:cNvSpPr/>
          <p:nvPr/>
        </p:nvSpPr>
        <p:spPr>
          <a:xfrm>
            <a:off x="6427543" y="272635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A4FEB-B892-42F2-80BA-65C2307A20D9}"/>
              </a:ext>
            </a:extLst>
          </p:cNvPr>
          <p:cNvSpPr/>
          <p:nvPr/>
        </p:nvSpPr>
        <p:spPr>
          <a:xfrm>
            <a:off x="6437932" y="308674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15BD-50F3-4766-8804-577A4369D343}"/>
              </a:ext>
            </a:extLst>
          </p:cNvPr>
          <p:cNvSpPr/>
          <p:nvPr/>
        </p:nvSpPr>
        <p:spPr>
          <a:xfrm>
            <a:off x="10389841" y="1805271"/>
            <a:ext cx="1308549" cy="13451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64CC5B-EE80-4DB5-934E-0C4F1BD72F1F}"/>
              </a:ext>
            </a:extLst>
          </p:cNvPr>
          <p:cNvSpPr/>
          <p:nvPr/>
        </p:nvSpPr>
        <p:spPr>
          <a:xfrm>
            <a:off x="7392355" y="1711551"/>
            <a:ext cx="911525" cy="1443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FC438D-11E6-4DE4-AC96-95B982378590}"/>
              </a:ext>
            </a:extLst>
          </p:cNvPr>
          <p:cNvSpPr/>
          <p:nvPr/>
        </p:nvSpPr>
        <p:spPr>
          <a:xfrm>
            <a:off x="8958194" y="2790126"/>
            <a:ext cx="1234123" cy="2430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A159A-4A7E-400E-B1E1-FF63F8CD3190}"/>
              </a:ext>
            </a:extLst>
          </p:cNvPr>
          <p:cNvSpPr/>
          <p:nvPr/>
        </p:nvSpPr>
        <p:spPr>
          <a:xfrm>
            <a:off x="9080115" y="3164666"/>
            <a:ext cx="880038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9173F8-FD2E-42AB-8754-A5B37164CD8B}"/>
              </a:ext>
            </a:extLst>
          </p:cNvPr>
          <p:cNvSpPr/>
          <p:nvPr/>
        </p:nvSpPr>
        <p:spPr>
          <a:xfrm>
            <a:off x="7392356" y="3175282"/>
            <a:ext cx="600974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958D92-6188-400F-B510-D6EED033805A}"/>
              </a:ext>
            </a:extLst>
          </p:cNvPr>
          <p:cNvSpPr/>
          <p:nvPr/>
        </p:nvSpPr>
        <p:spPr>
          <a:xfrm>
            <a:off x="10999129" y="3072935"/>
            <a:ext cx="600973" cy="454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EEA0D1-5873-4616-A452-30B5260EE11F}"/>
              </a:ext>
            </a:extLst>
          </p:cNvPr>
          <p:cNvSpPr/>
          <p:nvPr/>
        </p:nvSpPr>
        <p:spPr>
          <a:xfrm>
            <a:off x="7392355" y="17115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86862F-C3CC-4177-A4A2-D288F3B1035D}"/>
              </a:ext>
            </a:extLst>
          </p:cNvPr>
          <p:cNvSpPr/>
          <p:nvPr/>
        </p:nvSpPr>
        <p:spPr>
          <a:xfrm>
            <a:off x="7392355" y="314661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AE39F5-C41E-4900-B512-6D60AC4F6713}"/>
              </a:ext>
            </a:extLst>
          </p:cNvPr>
          <p:cNvSpPr/>
          <p:nvPr/>
        </p:nvSpPr>
        <p:spPr>
          <a:xfrm>
            <a:off x="10389841" y="180791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70B9A3-1721-4622-8295-118374DDA614}"/>
              </a:ext>
            </a:extLst>
          </p:cNvPr>
          <p:cNvSpPr/>
          <p:nvPr/>
        </p:nvSpPr>
        <p:spPr>
          <a:xfrm>
            <a:off x="11003756" y="30729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FBFB2C-BAEA-4866-BB8F-A3095E370673}"/>
              </a:ext>
            </a:extLst>
          </p:cNvPr>
          <p:cNvSpPr/>
          <p:nvPr/>
        </p:nvSpPr>
        <p:spPr>
          <a:xfrm>
            <a:off x="8984079" y="278224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629F19-6A62-44A8-93D4-4CB75E0C6FED}"/>
              </a:ext>
            </a:extLst>
          </p:cNvPr>
          <p:cNvSpPr/>
          <p:nvPr/>
        </p:nvSpPr>
        <p:spPr>
          <a:xfrm>
            <a:off x="9080115" y="317486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C126F3-3705-4A1B-B6AF-A1C84F336101}"/>
              </a:ext>
            </a:extLst>
          </p:cNvPr>
          <p:cNvSpPr/>
          <p:nvPr/>
        </p:nvSpPr>
        <p:spPr>
          <a:xfrm>
            <a:off x="446920" y="1437258"/>
            <a:ext cx="2180512" cy="2176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가로 플랫폼 특성상 유저의 손가락이 화면 상단으로 올라가기 매우 불편함으로 대부분의 버튼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들은 화면 하단에 배치되고 있음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A6385FD-D55E-4CCA-A7F2-72E3BFA68E5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92039997"/>
              </p:ext>
            </p:extLst>
          </p:nvPr>
        </p:nvGraphicFramePr>
        <p:xfrm>
          <a:off x="461646" y="3724228"/>
          <a:ext cx="1129930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29">
                  <a:extLst>
                    <a:ext uri="{9D8B030D-6E8A-4147-A177-3AD203B41FA5}">
                      <a16:colId xmlns:a16="http://schemas.microsoft.com/office/drawing/2014/main" val="18747526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5877791"/>
                    </a:ext>
                  </a:extLst>
                </a:gridCol>
                <a:gridCol w="3096883">
                  <a:extLst>
                    <a:ext uri="{9D8B030D-6E8A-4147-A177-3AD203B41FA5}">
                      <a16:colId xmlns:a16="http://schemas.microsoft.com/office/drawing/2014/main" val="1019561172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3100607876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1804049147"/>
                    </a:ext>
                  </a:extLst>
                </a:gridCol>
                <a:gridCol w="5023724">
                  <a:extLst>
                    <a:ext uri="{9D8B030D-6E8A-4147-A177-3AD203B41FA5}">
                      <a16:colId xmlns:a16="http://schemas.microsoft.com/office/drawing/2014/main" val="51977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실수로 원하는 게임 모드를 선택하지 못했을 경우 다시 시작화면으로 돌아가 위한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선택한 역할군의 캐릭터가 가지는 속성값과 고유 스킬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무기의 정보를 전달하기 위한 </a:t>
                      </a:r>
                      <a:r>
                        <a:rPr lang="en-US" altLang="ko-KR" sz="1000" dirty="0"/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28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SNS,</a:t>
                      </a:r>
                      <a:r>
                        <a:rPr lang="ko-KR" altLang="en-US" sz="1000" dirty="0"/>
                        <a:t> 커뮤니티 사이트로 바로 이동가능한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강화 정도를 알려줌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14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현금을 통해 게임내 재화인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을 구입할 수 있는 버튼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뒤로가기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선택을 취소하는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5355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삭제하지 않는 이상 계속 유지되는 재화 데이터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강화와 구매에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선택 후 캐릭터의 아바타를 고르는 페이지로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55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등급을 올리는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60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01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B5032E1-F8C0-4A88-95F1-CC2FC2604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539770" y="1393982"/>
            <a:ext cx="4244935" cy="21764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E4D08A-F72D-464C-BD26-9A02794EA7F5}"/>
              </a:ext>
            </a:extLst>
          </p:cNvPr>
          <p:cNvSpPr/>
          <p:nvPr/>
        </p:nvSpPr>
        <p:spPr>
          <a:xfrm>
            <a:off x="539771" y="2536023"/>
            <a:ext cx="1125128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FB60EC-C4DB-4EE3-9BD2-0016160D44D3}"/>
              </a:ext>
            </a:extLst>
          </p:cNvPr>
          <p:cNvSpPr/>
          <p:nvPr/>
        </p:nvSpPr>
        <p:spPr>
          <a:xfrm>
            <a:off x="3659578" y="2536023"/>
            <a:ext cx="1125128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047BCDA-26CB-4922-AD73-CAF69E6CB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550773" y="3845877"/>
            <a:ext cx="4236133" cy="2123601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289268"/>
          <a:ext cx="6681851" cy="533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461056146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제어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 콘솔 이후 플레이어의 사용자 경험을 통해 이동은 왼손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공격과 기타 동작들은 오른손으로 하는 습관의 학습이 되어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좀 더 쉽게 유저를 게임에 몰입 시키기 위해서는 특별하지 않은 이상 다른 게임의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방식을 사용하는 것이 효과적이라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 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공격을 실행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또는 아이템의 가까이로 캐릭터를 이동시 상호작용 버튼으로 변경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고유 스킬을 사용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시 충전 중임을 연출로 유저에게 알림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중인 무기를 보유중인 다른 무기로 변경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상단에 사용시 소비되는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관리가 필요한 정보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(HP, MP,</a:t>
                      </a:r>
                      <a:r>
                        <a:rPr lang="ko-KR" altLang="en-US" sz="1000" dirty="0"/>
                        <a:t> 방어막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를 표시해줌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 정보를 표시해 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잼의 경우 던전 입장 시 표시 하지 않음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기능을 정지함과 동시에 유저의 편의기능을 제공하기 위한 창으로 진입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던전의 진행 정보와 함께 캐릭터가 머물고 있는 방의 인접한 방의 정보를 전달하는 용도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</a:t>
                      </a: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사라지며 전투가 종료되면 다시 인접한 방의 정보를 표출하며 등장함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미니 맵 하단에 유저가 있는 층의 정보를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전투 시 확인할 일이 없으며 적지만 화면 공간의 일부를 차지하고 있음으로 전투 방에 입장했을 때 삭제해줌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2553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 이후 화면</a:t>
            </a:r>
            <a:r>
              <a:rPr lang="en-US" altLang="ko-KR" dirty="0"/>
              <a:t>(+</a:t>
            </a:r>
            <a:r>
              <a:rPr lang="ko-KR" altLang="en-US" dirty="0"/>
              <a:t>전투화면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0F574-0897-4D77-81FC-C37CD22B8315}"/>
              </a:ext>
            </a:extLst>
          </p:cNvPr>
          <p:cNvSpPr/>
          <p:nvPr/>
        </p:nvSpPr>
        <p:spPr>
          <a:xfrm>
            <a:off x="1048180" y="2598893"/>
            <a:ext cx="523445" cy="581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541BB-E2D9-4EAB-B659-886012EDB0C0}"/>
              </a:ext>
            </a:extLst>
          </p:cNvPr>
          <p:cNvSpPr/>
          <p:nvPr/>
        </p:nvSpPr>
        <p:spPr>
          <a:xfrm>
            <a:off x="3582722" y="2913375"/>
            <a:ext cx="465404" cy="4711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CD8A4-FD8C-4C88-B742-579E09D933E9}"/>
              </a:ext>
            </a:extLst>
          </p:cNvPr>
          <p:cNvSpPr/>
          <p:nvPr/>
        </p:nvSpPr>
        <p:spPr>
          <a:xfrm>
            <a:off x="4048125" y="2913376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030DCB-5C48-48D4-ACEB-3828EA389EAA}"/>
              </a:ext>
            </a:extLst>
          </p:cNvPr>
          <p:cNvSpPr/>
          <p:nvPr/>
        </p:nvSpPr>
        <p:spPr>
          <a:xfrm>
            <a:off x="4119731" y="2375214"/>
            <a:ext cx="595143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8A9C5-F5C9-4DD9-95B8-A691BB3ABF72}"/>
              </a:ext>
            </a:extLst>
          </p:cNvPr>
          <p:cNvSpPr/>
          <p:nvPr/>
        </p:nvSpPr>
        <p:spPr>
          <a:xfrm>
            <a:off x="629080" y="1415412"/>
            <a:ext cx="742520" cy="3738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3D5D6-4E6F-4A6B-A4D3-E6AB0889FA0F}"/>
              </a:ext>
            </a:extLst>
          </p:cNvPr>
          <p:cNvSpPr/>
          <p:nvPr/>
        </p:nvSpPr>
        <p:spPr>
          <a:xfrm>
            <a:off x="3162902" y="1447542"/>
            <a:ext cx="980473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26C9A1-4D95-4A30-A98A-5DE08DF02458}"/>
              </a:ext>
            </a:extLst>
          </p:cNvPr>
          <p:cNvSpPr/>
          <p:nvPr/>
        </p:nvSpPr>
        <p:spPr>
          <a:xfrm>
            <a:off x="4175448" y="1438532"/>
            <a:ext cx="492232" cy="2475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E9744-1305-4755-982D-0D6B1B34B04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224274-9CD2-4507-93EE-83D4FB335F9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94DAD8-158A-4721-BC63-F40D976B045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37FF9-88AD-4966-9BC7-C514FACC3D0E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04CCBE-59F3-42A9-B354-44DC920B3A8E}"/>
              </a:ext>
            </a:extLst>
          </p:cNvPr>
          <p:cNvSpPr/>
          <p:nvPr/>
        </p:nvSpPr>
        <p:spPr>
          <a:xfrm>
            <a:off x="3961095" y="4299455"/>
            <a:ext cx="753779" cy="6714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C0238-2596-455E-B447-60673C9E42A9}"/>
              </a:ext>
            </a:extLst>
          </p:cNvPr>
          <p:cNvSpPr/>
          <p:nvPr/>
        </p:nvSpPr>
        <p:spPr>
          <a:xfrm>
            <a:off x="3582722" y="3925178"/>
            <a:ext cx="657173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41C034-56DC-48F6-AF80-75EEE58EC8B3}"/>
              </a:ext>
            </a:extLst>
          </p:cNvPr>
          <p:cNvSpPr/>
          <p:nvPr/>
        </p:nvSpPr>
        <p:spPr>
          <a:xfrm>
            <a:off x="1048181" y="259889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624E0B-FBDD-4A1C-8C48-294F2B44D8E3}"/>
              </a:ext>
            </a:extLst>
          </p:cNvPr>
          <p:cNvSpPr/>
          <p:nvPr/>
        </p:nvSpPr>
        <p:spPr>
          <a:xfrm>
            <a:off x="4063366" y="293487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0B484C-87ED-4C62-8EF4-26227E526670}"/>
              </a:ext>
            </a:extLst>
          </p:cNvPr>
          <p:cNvSpPr/>
          <p:nvPr/>
        </p:nvSpPr>
        <p:spPr>
          <a:xfrm>
            <a:off x="3572213" y="291337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42C6A1-168A-4766-974F-1568F59DAD1C}"/>
              </a:ext>
            </a:extLst>
          </p:cNvPr>
          <p:cNvSpPr/>
          <p:nvPr/>
        </p:nvSpPr>
        <p:spPr>
          <a:xfrm>
            <a:off x="4124554" y="237651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DEB8DF-4D93-4281-93C3-9CFE89680351}"/>
              </a:ext>
            </a:extLst>
          </p:cNvPr>
          <p:cNvSpPr/>
          <p:nvPr/>
        </p:nvSpPr>
        <p:spPr>
          <a:xfrm>
            <a:off x="3162902" y="145121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AF8549-1C4A-470A-A430-043929840561}"/>
              </a:ext>
            </a:extLst>
          </p:cNvPr>
          <p:cNvSpPr/>
          <p:nvPr/>
        </p:nvSpPr>
        <p:spPr>
          <a:xfrm>
            <a:off x="629080" y="1393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6396EC-6238-4CB4-941B-1F7614D549C3}"/>
              </a:ext>
            </a:extLst>
          </p:cNvPr>
          <p:cNvSpPr/>
          <p:nvPr/>
        </p:nvSpPr>
        <p:spPr>
          <a:xfrm>
            <a:off x="3582722" y="391300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27B11A-822B-418E-823A-A763FE38BC81}"/>
              </a:ext>
            </a:extLst>
          </p:cNvPr>
          <p:cNvSpPr/>
          <p:nvPr/>
        </p:nvSpPr>
        <p:spPr>
          <a:xfrm>
            <a:off x="3961095" y="429945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83DD8E8-2B52-4F88-94D8-D30338FFA8A5}"/>
              </a:ext>
            </a:extLst>
          </p:cNvPr>
          <p:cNvSpPr/>
          <p:nvPr/>
        </p:nvSpPr>
        <p:spPr>
          <a:xfrm>
            <a:off x="4175448" y="14385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6134" y="-1840805"/>
            <a:ext cx="1139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아래쪽에는 </a:t>
            </a:r>
            <a:r>
              <a:rPr lang="ko-KR" altLang="en-US" sz="1800" dirty="0" smtClean="0">
                <a:solidFill>
                  <a:srgbClr val="FF0000"/>
                </a:solidFill>
              </a:rPr>
              <a:t>이 화면을 통해서 무엇을 </a:t>
            </a:r>
            <a:r>
              <a:rPr lang="ko-KR" altLang="en-US" dirty="0" smtClean="0">
                <a:solidFill>
                  <a:srgbClr val="FF0000"/>
                </a:solidFill>
              </a:rPr>
              <a:t>설명하려고 하는 것인지 설명해 줄 것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7131</TotalTime>
  <Words>4081</Words>
  <Application>Microsoft Office PowerPoint</Application>
  <PresentationFormat>와이드스크린</PresentationFormat>
  <Paragraphs>1272</Paragraphs>
  <Slides>33</Slides>
  <Notes>2</Notes>
  <HiddenSlides>2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Gill Sans</vt:lpstr>
      <vt:lpstr>나눔고딕</vt:lpstr>
      <vt:lpstr>돋움</vt:lpstr>
      <vt:lpstr>Malgun Gothic</vt:lpstr>
      <vt:lpstr>Malgun Gothic</vt:lpstr>
      <vt:lpstr>Arial</vt:lpstr>
      <vt:lpstr>Calibri</vt:lpstr>
      <vt:lpstr>Calibri Light</vt:lpstr>
      <vt:lpstr>Wingdings</vt:lpstr>
      <vt:lpstr>Office 테마</vt:lpstr>
      <vt:lpstr>UI_기획서</vt:lpstr>
      <vt:lpstr>버전 관리</vt:lpstr>
      <vt:lpstr>피드백(부족한 점) 관리</vt:lpstr>
      <vt:lpstr>간략한 설명</vt:lpstr>
      <vt:lpstr>분석 게임 소개</vt:lpstr>
      <vt:lpstr>전체 씬 분석</vt:lpstr>
      <vt:lpstr>씬 분석 - 게임 시작 화면</vt:lpstr>
      <vt:lpstr>씬 분석 - 캐릭터 선택화면</vt:lpstr>
      <vt:lpstr>씬 분석 - 캐릭터 선택 이후 화면(+전투화면)</vt:lpstr>
      <vt:lpstr>팝업 분석 - 일시 정지 &amp; 설정</vt:lpstr>
      <vt:lpstr>참고 이미지</vt:lpstr>
      <vt:lpstr>레이어 설명과 전체 씬 흐름</vt:lpstr>
      <vt:lpstr>파일 작명 규칙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Administrator</cp:lastModifiedBy>
  <cp:revision>439</cp:revision>
  <dcterms:created xsi:type="dcterms:W3CDTF">2019-10-07T05:13:37Z</dcterms:created>
  <dcterms:modified xsi:type="dcterms:W3CDTF">2019-12-02T05:25:30Z</dcterms:modified>
</cp:coreProperties>
</file>